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5" r:id="rId2"/>
    <p:sldId id="286" r:id="rId3"/>
    <p:sldId id="287" r:id="rId4"/>
    <p:sldId id="288" r:id="rId5"/>
    <p:sldId id="289" r:id="rId6"/>
    <p:sldId id="290" r:id="rId7"/>
    <p:sldId id="294" r:id="rId8"/>
    <p:sldId id="301" r:id="rId9"/>
    <p:sldId id="291" r:id="rId10"/>
    <p:sldId id="292" r:id="rId11"/>
    <p:sldId id="302" r:id="rId12"/>
    <p:sldId id="293" r:id="rId13"/>
    <p:sldId id="295" r:id="rId14"/>
    <p:sldId id="298" r:id="rId15"/>
    <p:sldId id="300" r:id="rId16"/>
    <p:sldId id="299" r:id="rId17"/>
    <p:sldId id="303" r:id="rId18"/>
    <p:sldId id="284" r:id="rId19"/>
    <p:sldId id="296" r:id="rId20"/>
  </p:sldIdLst>
  <p:sldSz cx="9144000" cy="6858000" type="screen4x3"/>
  <p:notesSz cx="7099300" cy="10234613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édio 2 - Destaqu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660"/>
  </p:normalViewPr>
  <p:slideViewPr>
    <p:cSldViewPr>
      <p:cViewPr varScale="1">
        <p:scale>
          <a:sx n="63" d="100"/>
          <a:sy n="63" d="100"/>
        </p:scale>
        <p:origin x="-7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pt-PT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pt-PT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pt-PT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0B577D3F-E138-46E2-9D9E-FB23019883F1}" type="slidenum">
              <a:rPr lang="pt-PT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10FE70-E34E-446F-90AC-1DF2136973F5}" type="slidenum">
              <a:rPr lang="pt-PT"/>
              <a:pPr/>
              <a:t>1</a:t>
            </a:fld>
            <a:endParaRPr lang="pt-PT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4CAB3-A858-4923-BFCD-F41E60AB67E5}" type="slidenum">
              <a:rPr lang="pt-PT" smtClean="0"/>
              <a:pPr/>
              <a:t>10</a:t>
            </a:fld>
            <a:endParaRPr lang="pt-P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77D3F-E138-46E2-9D9E-FB23019883F1}" type="slidenum">
              <a:rPr lang="pt-PT" smtClean="0"/>
              <a:pPr/>
              <a:t>11</a:t>
            </a:fld>
            <a:endParaRPr lang="pt-P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4CAB3-A858-4923-BFCD-F41E60AB67E5}" type="slidenum">
              <a:rPr lang="pt-PT" smtClean="0"/>
              <a:pPr/>
              <a:t>12</a:t>
            </a:fld>
            <a:endParaRPr lang="pt-P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4CAB3-A858-4923-BFCD-F41E60AB67E5}" type="slidenum">
              <a:rPr lang="pt-PT" smtClean="0"/>
              <a:pPr/>
              <a:t>13</a:t>
            </a:fld>
            <a:endParaRPr lang="pt-P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77D3F-E138-46E2-9D9E-FB23019883F1}" type="slidenum">
              <a:rPr lang="pt-PT" smtClean="0"/>
              <a:pPr/>
              <a:t>14</a:t>
            </a:fld>
            <a:endParaRPr lang="pt-P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77D3F-E138-46E2-9D9E-FB23019883F1}" type="slidenum">
              <a:rPr lang="pt-PT" smtClean="0"/>
              <a:pPr/>
              <a:t>15</a:t>
            </a:fld>
            <a:endParaRPr lang="pt-P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77D3F-E138-46E2-9D9E-FB23019883F1}" type="slidenum">
              <a:rPr lang="pt-PT" smtClean="0"/>
              <a:pPr/>
              <a:t>16</a:t>
            </a:fld>
            <a:endParaRPr lang="pt-P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77D3F-E138-46E2-9D9E-FB23019883F1}" type="slidenum">
              <a:rPr lang="pt-PT" smtClean="0"/>
              <a:pPr/>
              <a:t>17</a:t>
            </a:fld>
            <a:endParaRPr lang="pt-P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697E1A-BD40-4470-8797-8CA970BE352B}" type="slidenum">
              <a:rPr lang="pt-PT"/>
              <a:pPr/>
              <a:t>18</a:t>
            </a:fld>
            <a:endParaRPr lang="pt-PT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3A1288-3871-4E20-830E-3D31A47C815A}" type="slidenum">
              <a:rPr lang="pt-PT"/>
              <a:pPr/>
              <a:t>19</a:t>
            </a:fld>
            <a:endParaRPr lang="pt-PT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4CAB3-A858-4923-BFCD-F41E60AB67E5}" type="slidenum">
              <a:rPr lang="pt-PT" smtClean="0"/>
              <a:pPr/>
              <a:t>2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4CAB3-A858-4923-BFCD-F41E60AB67E5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4CAB3-A858-4923-BFCD-F41E60AB67E5}" type="slidenum">
              <a:rPr lang="pt-PT" smtClean="0"/>
              <a:pPr/>
              <a:t>4</a:t>
            </a:fld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4CAB3-A858-4923-BFCD-F41E60AB67E5}" type="slidenum">
              <a:rPr lang="pt-PT" smtClean="0"/>
              <a:pPr/>
              <a:t>5</a:t>
            </a:fld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4CAB3-A858-4923-BFCD-F41E60AB67E5}" type="slidenum">
              <a:rPr lang="pt-PT" smtClean="0"/>
              <a:pPr/>
              <a:t>6</a:t>
            </a:fld>
            <a:endParaRPr lang="pt-P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4CAB3-A858-4923-BFCD-F41E60AB67E5}" type="slidenum">
              <a:rPr lang="pt-PT" smtClean="0"/>
              <a:pPr/>
              <a:t>7</a:t>
            </a:fld>
            <a:endParaRPr lang="pt-P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4CAB3-A858-4923-BFCD-F41E60AB67E5}" type="slidenum">
              <a:rPr lang="pt-PT" smtClean="0"/>
              <a:pPr/>
              <a:t>8</a:t>
            </a:fld>
            <a:endParaRPr lang="pt-P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4CAB3-A858-4923-BFCD-F41E60AB67E5}" type="slidenum">
              <a:rPr lang="pt-PT" smtClean="0"/>
              <a:pPr/>
              <a:t>9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DE124-5BD5-498F-BA49-7FBDCA3BBAE2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E20A8-19BB-48D7-AD84-4FFA87D5B9B8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F99DB3-104F-4C62-997C-0DC16B6F6EB9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4A563-B0BE-4BF0-83B9-7F47F262D88E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C48F4-B079-4A95-99A8-FC3444BF0AE7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62804-BBA6-44C9-B78E-22B0253B04A3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55AB3-1A63-4CAC-A4B7-E83704B2F5ED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7B569-2D95-47EC-B510-01878496F0D2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AA738A-0372-47A3-93A3-CFDDC48F719E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7014B6-32A5-4268-A541-7C1835A5EDEC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E7C319-5ACF-47DF-AD6D-858075C91C68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 r="-67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 estilo do título		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pt-P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pt-P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2992EB7-6D1E-4287-A698-161F7F5422ED}" type="slidenum">
              <a:rPr lang="pt-PT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scte.pt/~apad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rezi.com/nquya3t7_bwf/espirito-e-sociedade" TargetMode="External"/><Relationship Id="rId4" Type="http://schemas.openxmlformats.org/officeDocument/2006/relationships/hyperlink" Target="http://iscte.pt/~apad/estesp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1357298"/>
            <a:ext cx="7772400" cy="1470025"/>
          </a:xfrm>
        </p:spPr>
        <p:txBody>
          <a:bodyPr/>
          <a:lstStyle/>
          <a:p>
            <a:r>
              <a:rPr lang="en-GB" dirty="0" smtClean="0"/>
              <a:t>A face e a </a:t>
            </a:r>
            <a:r>
              <a:rPr lang="en-GB" smtClean="0"/>
              <a:t/>
            </a:r>
            <a:br>
              <a:rPr lang="en-GB" smtClean="0"/>
            </a:br>
            <a:r>
              <a:rPr lang="en-GB" smtClean="0"/>
              <a:t>sociologia </a:t>
            </a:r>
            <a:r>
              <a:rPr lang="en-GB" dirty="0" smtClean="0"/>
              <a:t>da </a:t>
            </a:r>
            <a:r>
              <a:rPr lang="en-GB" dirty="0" err="1" smtClean="0"/>
              <a:t>instabilidade</a:t>
            </a:r>
            <a:endParaRPr lang="pt-PT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14818"/>
            <a:ext cx="6369050" cy="86994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000" dirty="0" err="1" smtClean="0"/>
              <a:t>Breve</a:t>
            </a:r>
            <a:r>
              <a:rPr lang="en-GB" sz="2000" dirty="0" smtClean="0"/>
              <a:t> </a:t>
            </a:r>
            <a:r>
              <a:rPr lang="en-GB" sz="2000" dirty="0" err="1" smtClean="0"/>
              <a:t>apresentação</a:t>
            </a:r>
            <a:r>
              <a:rPr lang="en-GB" sz="2000" dirty="0" smtClean="0"/>
              <a:t> de </a:t>
            </a:r>
            <a:r>
              <a:rPr lang="en-GB" sz="2000" dirty="0" err="1" smtClean="0"/>
              <a:t>uma</a:t>
            </a:r>
            <a:r>
              <a:rPr lang="en-GB" sz="2000" dirty="0" smtClean="0"/>
              <a:t> </a:t>
            </a:r>
            <a:r>
              <a:rPr lang="en-GB" sz="2000" dirty="0" err="1" smtClean="0"/>
              <a:t>crítica</a:t>
            </a:r>
            <a:r>
              <a:rPr lang="en-GB" sz="2000" dirty="0" smtClean="0"/>
              <a:t> à </a:t>
            </a:r>
            <a:r>
              <a:rPr lang="en-GB" sz="2000" dirty="0" err="1" smtClean="0"/>
              <a:t>teoria</a:t>
            </a:r>
            <a:r>
              <a:rPr lang="en-GB" sz="2000" dirty="0" smtClean="0"/>
              <a:t> social</a:t>
            </a:r>
            <a:endParaRPr lang="pt-PT" sz="2000" dirty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27088" y="5516563"/>
            <a:ext cx="64087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dirty="0" smtClean="0"/>
              <a:t>António </a:t>
            </a:r>
            <a:r>
              <a:rPr lang="pt-PT" dirty="0"/>
              <a:t>Pedro Dores </a:t>
            </a:r>
            <a:r>
              <a:rPr lang="pt-PT" dirty="0" smtClean="0"/>
              <a:t>(Novembro 2013)</a:t>
            </a:r>
            <a:endParaRPr lang="pt-PT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Diferenciação ontológica</a:t>
            </a:r>
            <a:endParaRPr lang="pt-PT" dirty="0"/>
          </a:p>
        </p:txBody>
      </p:sp>
      <p:sp>
        <p:nvSpPr>
          <p:cNvPr id="2049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grpSp>
        <p:nvGrpSpPr>
          <p:cNvPr id="3" name="Group 1"/>
          <p:cNvGrpSpPr>
            <a:grpSpLocks noChangeAspect="1"/>
          </p:cNvGrpSpPr>
          <p:nvPr/>
        </p:nvGrpSpPr>
        <p:grpSpPr bwMode="auto">
          <a:xfrm>
            <a:off x="500034" y="1571612"/>
            <a:ext cx="8143932" cy="4929222"/>
            <a:chOff x="2274" y="1759"/>
            <a:chExt cx="7200" cy="4482"/>
          </a:xfrm>
        </p:grpSpPr>
        <p:sp>
          <p:nvSpPr>
            <p:cNvPr id="20495" name="AutoShape 15"/>
            <p:cNvSpPr>
              <a:spLocks noChangeAspect="1" noChangeArrowheads="1"/>
            </p:cNvSpPr>
            <p:nvPr/>
          </p:nvSpPr>
          <p:spPr bwMode="auto">
            <a:xfrm>
              <a:off x="2274" y="1759"/>
              <a:ext cx="7200" cy="448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0494" name="Line 14"/>
            <p:cNvSpPr>
              <a:spLocks noChangeShapeType="1"/>
            </p:cNvSpPr>
            <p:nvPr/>
          </p:nvSpPr>
          <p:spPr bwMode="auto">
            <a:xfrm flipV="1">
              <a:off x="3806" y="1759"/>
              <a:ext cx="0" cy="231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0493" name="Line 13"/>
            <p:cNvSpPr>
              <a:spLocks noChangeShapeType="1"/>
            </p:cNvSpPr>
            <p:nvPr/>
          </p:nvSpPr>
          <p:spPr bwMode="auto">
            <a:xfrm flipH="1">
              <a:off x="2734" y="4074"/>
              <a:ext cx="1072" cy="12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0492" name="Line 12"/>
            <p:cNvSpPr>
              <a:spLocks noChangeShapeType="1"/>
            </p:cNvSpPr>
            <p:nvPr/>
          </p:nvSpPr>
          <p:spPr bwMode="auto">
            <a:xfrm>
              <a:off x="3806" y="4074"/>
              <a:ext cx="383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0491" name="Text Box 11"/>
            <p:cNvSpPr txBox="1">
              <a:spLocks noChangeArrowheads="1"/>
            </p:cNvSpPr>
            <p:nvPr/>
          </p:nvSpPr>
          <p:spPr bwMode="auto">
            <a:xfrm>
              <a:off x="5949" y="1759"/>
              <a:ext cx="3122" cy="12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Dimensões funcionalistas (comunicação)</a:t>
              </a:r>
              <a:endParaRPr kumimoji="0" lang="pt-PT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490" name="Text Box 10"/>
            <p:cNvSpPr txBox="1">
              <a:spLocks noChangeArrowheads="1"/>
            </p:cNvSpPr>
            <p:nvPr/>
          </p:nvSpPr>
          <p:spPr bwMode="auto">
            <a:xfrm>
              <a:off x="3640" y="4382"/>
              <a:ext cx="1915" cy="43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Intenções/estigmas (humanização)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489" name="Text Box 9"/>
            <p:cNvSpPr txBox="1">
              <a:spLocks noChangeArrowheads="1"/>
            </p:cNvSpPr>
            <p:nvPr/>
          </p:nvSpPr>
          <p:spPr bwMode="auto">
            <a:xfrm>
              <a:off x="2274" y="3668"/>
              <a:ext cx="1207" cy="40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Medo</a:t>
              </a:r>
              <a:endParaRPr kumimoji="0" lang="pt-P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488" name="Text Box 8"/>
            <p:cNvSpPr txBox="1">
              <a:spLocks noChangeArrowheads="1"/>
            </p:cNvSpPr>
            <p:nvPr/>
          </p:nvSpPr>
          <p:spPr bwMode="auto">
            <a:xfrm>
              <a:off x="5555" y="3457"/>
              <a:ext cx="1836" cy="4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Vergonha </a:t>
              </a:r>
              <a:endParaRPr kumimoji="0" lang="pt-P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487" name="Text Box 7"/>
            <p:cNvSpPr txBox="1">
              <a:spLocks noChangeArrowheads="1"/>
            </p:cNvSpPr>
            <p:nvPr/>
          </p:nvSpPr>
          <p:spPr bwMode="auto">
            <a:xfrm>
              <a:off x="2274" y="1965"/>
              <a:ext cx="3122" cy="12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Dimensões de </a:t>
              </a:r>
              <a:r>
                <a:rPr kumimoji="0" lang="pt-PT" sz="12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Giddens</a:t>
              </a:r>
              <a:r>
                <a:rPr kumimoji="0" lang="pt-PT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 (relações internacionais)</a:t>
              </a:r>
              <a:endParaRPr kumimoji="0" lang="pt-PT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aphicFrame>
        <p:nvGraphicFramePr>
          <p:cNvPr id="21" name="Tabela 20"/>
          <p:cNvGraphicFramePr>
            <a:graphicFrameLocks noGrp="1"/>
          </p:cNvGraphicFramePr>
          <p:nvPr/>
        </p:nvGraphicFramePr>
        <p:xfrm>
          <a:off x="857224" y="2143116"/>
          <a:ext cx="2994696" cy="1000132"/>
        </p:xfrm>
        <a:graphic>
          <a:graphicData uri="http://schemas.openxmlformats.org/drawingml/2006/table">
            <a:tbl>
              <a:tblPr/>
              <a:tblGrid>
                <a:gridCol w="1497348"/>
                <a:gridCol w="1497348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latin typeface="Times New Roman"/>
                          <a:ea typeface="Times New Roman"/>
                        </a:rPr>
                        <a:t>Guerra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latin typeface="Times New Roman"/>
                          <a:ea typeface="Times New Roman"/>
                        </a:rPr>
                        <a:t>Capitalismo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latin typeface="Times New Roman"/>
                          <a:ea typeface="Times New Roman"/>
                        </a:rPr>
                        <a:t>Segurança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latin typeface="Times New Roman"/>
                          <a:ea typeface="Times New Roman"/>
                        </a:rPr>
                        <a:t>Industrialismo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2" name="Tabela 21"/>
          <p:cNvGraphicFramePr>
            <a:graphicFrameLocks noGrp="1"/>
          </p:cNvGraphicFramePr>
          <p:nvPr/>
        </p:nvGraphicFramePr>
        <p:xfrm>
          <a:off x="4929190" y="2000240"/>
          <a:ext cx="3071834" cy="857256"/>
        </p:xfrm>
        <a:graphic>
          <a:graphicData uri="http://schemas.openxmlformats.org/drawingml/2006/table">
            <a:tbl>
              <a:tblPr/>
              <a:tblGrid>
                <a:gridCol w="1535917"/>
                <a:gridCol w="1535917"/>
              </a:tblGrid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latin typeface="Times New Roman"/>
                          <a:ea typeface="Times New Roman"/>
                        </a:rPr>
                        <a:t>Política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latin typeface="Times New Roman"/>
                          <a:ea typeface="Times New Roman"/>
                        </a:rPr>
                        <a:t>Cultura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latin typeface="Times New Roman"/>
                          <a:ea typeface="Times New Roman"/>
                        </a:rPr>
                        <a:t>Economia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latin typeface="Times New Roman"/>
                          <a:ea typeface="Times New Roman"/>
                        </a:rPr>
                        <a:t>Sociedade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2195736" y="5013176"/>
            <a:ext cx="5472608" cy="15841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Dimensões de instabilidade (moral social – corporização e incorporação))</a:t>
            </a:r>
            <a:endParaRPr kumimoji="0" lang="pt-PT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3851920" y="5301208"/>
            <a:ext cx="2076703" cy="43204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Poder e Recursos</a:t>
            </a:r>
            <a:endParaRPr kumimoji="0" lang="pt-P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2843808" y="5805264"/>
            <a:ext cx="2076703" cy="6480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Vitalidade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Afiliação </a:t>
            </a:r>
            <a:endParaRPr kumimoji="0" lang="pt-P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4716016" y="5805264"/>
            <a:ext cx="2076703" cy="6480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Existência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dirty="0" smtClean="0">
                <a:latin typeface="Times New Roman" pitchFamily="18" charset="0"/>
                <a:cs typeface="Times New Roman" pitchFamily="18" charset="0"/>
              </a:rPr>
              <a:t>Desenvolvimento </a:t>
            </a:r>
            <a:endParaRPr kumimoji="0" lang="pt-P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64704"/>
          </a:xfrm>
        </p:spPr>
        <p:txBody>
          <a:bodyPr/>
          <a:lstStyle/>
          <a:p>
            <a:r>
              <a:rPr lang="en-US" dirty="0" err="1" smtClean="0"/>
              <a:t>Síntese</a:t>
            </a:r>
            <a:r>
              <a:rPr lang="en-US" dirty="0" smtClean="0"/>
              <a:t> </a:t>
            </a:r>
            <a:r>
              <a:rPr lang="en-US" dirty="0" err="1" smtClean="0"/>
              <a:t>provisória</a:t>
            </a:r>
            <a:endParaRPr lang="en-US" dirty="0"/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539552" y="836712"/>
          <a:ext cx="8136904" cy="45522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/>
                <a:gridCol w="1296144"/>
                <a:gridCol w="3456384"/>
                <a:gridCol w="2016224"/>
              </a:tblGrid>
              <a:tr h="618737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Therborn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Dores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Variáveis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Temas</a:t>
                      </a:r>
                      <a:endParaRPr lang="en-US" dirty="0"/>
                    </a:p>
                  </a:txBody>
                  <a:tcPr/>
                </a:tc>
              </a:tr>
              <a:tr h="1181463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Recursos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Poder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relação das pessoas com as comunidades e sociedade em geral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ideologias, instituições, economia</a:t>
                      </a:r>
                      <a:endParaRPr lang="en-US" dirty="0"/>
                    </a:p>
                  </a:txBody>
                  <a:tcPr/>
                </a:tc>
              </a:tr>
              <a:tr h="1693561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Existência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Desenvol-vimento</a:t>
                      </a:r>
                      <a:r>
                        <a:rPr lang="en-US" b="1" dirty="0" smtClean="0"/>
                        <a:t> 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carreiras sociais fora dos </a:t>
                      </a:r>
                      <a:r>
                        <a:rPr lang="pt-PT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respectivos</a:t>
                      </a:r>
                      <a:r>
                        <a:rPr lang="pt-PT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círculos de afiliação, nomeadamente no emprego, trabalho, escola, grupos desportivos, vida cívica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Identidades,</a:t>
                      </a:r>
                    </a:p>
                    <a:p>
                      <a:r>
                        <a:rPr lang="pt-PT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respeito</a:t>
                      </a:r>
                      <a:endParaRPr lang="en-US" dirty="0"/>
                    </a:p>
                  </a:txBody>
                  <a:tcPr/>
                </a:tc>
              </a:tr>
              <a:tr h="1058476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Vitalidade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Afiliação</a:t>
                      </a:r>
                      <a:r>
                        <a:rPr lang="en-US" b="1" dirty="0" smtClean="0"/>
                        <a:t> 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vida familiar e redes de amigos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Demografia, </a:t>
                      </a:r>
                    </a:p>
                    <a:p>
                      <a:r>
                        <a:rPr lang="pt-PT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redes sociais, estados de saúde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395536" y="5301208"/>
            <a:ext cx="8604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Therborn</a:t>
            </a:r>
            <a:r>
              <a:rPr lang="en-US" dirty="0" smtClean="0"/>
              <a:t>, </a:t>
            </a:r>
            <a:r>
              <a:rPr lang="en-US" dirty="0" err="1" smtClean="0"/>
              <a:t>Göran</a:t>
            </a:r>
            <a:r>
              <a:rPr lang="en-US" dirty="0" smtClean="0"/>
              <a:t> (2006) “Meaning, Mechanisms, Patterns and Forces: an Introduction” 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Therborn</a:t>
            </a:r>
            <a:r>
              <a:rPr lang="en-US" dirty="0" smtClean="0"/>
              <a:t> (ed.) (2006) </a:t>
            </a:r>
            <a:r>
              <a:rPr lang="en-US" i="1" dirty="0" smtClean="0"/>
              <a:t>Inequalities of the World – New Theoretical </a:t>
            </a:r>
          </a:p>
          <a:p>
            <a:r>
              <a:rPr lang="en-US" i="1" dirty="0" smtClean="0"/>
              <a:t>Frameworks, Multiple empirical approaches</a:t>
            </a:r>
            <a:r>
              <a:rPr lang="en-US" dirty="0" smtClean="0"/>
              <a:t>, Verso, pp. 1- 58.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Pessoas boas e activas?</a:t>
            </a:r>
            <a:endParaRPr lang="pt-PT" dirty="0"/>
          </a:p>
        </p:txBody>
      </p:sp>
      <p:pic>
        <p:nvPicPr>
          <p:cNvPr id="46082" name="Picture 2" descr="As várias faces de Toront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428736"/>
            <a:ext cx="6786610" cy="3526615"/>
          </a:xfrm>
          <a:prstGeom prst="rect">
            <a:avLst/>
          </a:prstGeom>
          <a:noFill/>
        </p:spPr>
      </p:pic>
      <p:sp>
        <p:nvSpPr>
          <p:cNvPr id="5" name="Título 1"/>
          <p:cNvSpPr txBox="1">
            <a:spLocks/>
          </p:cNvSpPr>
          <p:nvPr/>
        </p:nvSpPr>
        <p:spPr bwMode="auto">
          <a:xfrm rot="10800000" flipV="1">
            <a:off x="714348" y="5000636"/>
            <a:ext cx="8229600" cy="1287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Pessoas más e em hibernação?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Sociologia da instabilidade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/>
          <a:lstStyle/>
          <a:p>
            <a:r>
              <a:rPr lang="pt-PT" dirty="0" smtClean="0"/>
              <a:t>Várias faces das mesmas pessoas, consoante as situações sociais (</a:t>
            </a:r>
            <a:r>
              <a:rPr lang="pt-PT" i="1" dirty="0" smtClean="0"/>
              <a:t>carácter</a:t>
            </a:r>
            <a:r>
              <a:rPr lang="pt-PT" dirty="0" smtClean="0"/>
              <a:t>)</a:t>
            </a:r>
          </a:p>
          <a:p>
            <a:r>
              <a:rPr lang="pt-PT" dirty="0" smtClean="0"/>
              <a:t>Várias faces da mesma sociedade, conforme as ocasiões históricas (</a:t>
            </a:r>
            <a:r>
              <a:rPr lang="pt-PT" i="1" dirty="0" smtClean="0"/>
              <a:t>normas</a:t>
            </a:r>
            <a:r>
              <a:rPr lang="pt-PT" dirty="0" smtClean="0"/>
              <a:t>)</a:t>
            </a:r>
          </a:p>
          <a:p>
            <a:r>
              <a:rPr lang="pt-PT" i="1" dirty="0" smtClean="0"/>
              <a:t>Estados de espírito </a:t>
            </a:r>
            <a:r>
              <a:rPr lang="pt-PT" dirty="0" smtClean="0"/>
              <a:t>(bons ou maus e proactivos ou inertes, perante o estrangeiro, um auditório ou a sua consciência) que se aprendem, expressam e transferem mimeticamente</a:t>
            </a: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Avaliação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PT" dirty="0" smtClean="0"/>
              <a:t>1. Escolher um estado de espírito de Poder (</a:t>
            </a:r>
            <a:r>
              <a:rPr lang="pt-PT" sz="2800" dirty="0" smtClean="0"/>
              <a:t>angariação de recursos por exclusão ou por usurpação ou por solidariedade, em contraponto ao contexto social e ambiental</a:t>
            </a:r>
            <a:r>
              <a:rPr lang="pt-PT" dirty="0" smtClean="0"/>
              <a:t>).</a:t>
            </a:r>
          </a:p>
          <a:p>
            <a:pPr>
              <a:buNone/>
            </a:pPr>
            <a:r>
              <a:rPr lang="pt-PT" dirty="0" smtClean="0"/>
              <a:t>2. Apresentar 3 faces de 3 posturas de 1 dos estados de espírito de Poder.</a:t>
            </a:r>
          </a:p>
          <a:p>
            <a:pPr>
              <a:buNone/>
            </a:pPr>
            <a:r>
              <a:rPr lang="pt-PT" dirty="0" smtClean="0"/>
              <a:t>3. Anotar as características faciais notadas e a relação de cada uma com a expressão do estado de espírito.</a:t>
            </a:r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Natureza social humana</a:t>
            </a:r>
            <a:endParaRPr lang="pt-PT" dirty="0"/>
          </a:p>
        </p:txBody>
      </p:sp>
      <p:grpSp>
        <p:nvGrpSpPr>
          <p:cNvPr id="5" name="Group 1"/>
          <p:cNvGrpSpPr>
            <a:grpSpLocks noChangeAspect="1"/>
          </p:cNvGrpSpPr>
          <p:nvPr/>
        </p:nvGrpSpPr>
        <p:grpSpPr bwMode="auto">
          <a:xfrm>
            <a:off x="999626" y="1864602"/>
            <a:ext cx="6755663" cy="3534447"/>
            <a:chOff x="1789" y="1759"/>
            <a:chExt cx="5847" cy="3549"/>
          </a:xfrm>
        </p:grpSpPr>
        <p:sp>
          <p:nvSpPr>
            <p:cNvPr id="6" name="Line 10"/>
            <p:cNvSpPr>
              <a:spLocks noChangeShapeType="1"/>
            </p:cNvSpPr>
            <p:nvPr/>
          </p:nvSpPr>
          <p:spPr bwMode="auto">
            <a:xfrm flipV="1">
              <a:off x="3806" y="1759"/>
              <a:ext cx="0" cy="231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7" name="Line 9"/>
            <p:cNvSpPr>
              <a:spLocks noChangeShapeType="1"/>
            </p:cNvSpPr>
            <p:nvPr/>
          </p:nvSpPr>
          <p:spPr bwMode="auto">
            <a:xfrm flipH="1">
              <a:off x="2734" y="4074"/>
              <a:ext cx="1072" cy="12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3806" y="4074"/>
              <a:ext cx="383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3806" y="4074"/>
              <a:ext cx="1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0" name="Line 6"/>
            <p:cNvSpPr>
              <a:spLocks noChangeShapeType="1"/>
            </p:cNvSpPr>
            <p:nvPr/>
          </p:nvSpPr>
          <p:spPr bwMode="auto">
            <a:xfrm flipH="1">
              <a:off x="2427" y="4074"/>
              <a:ext cx="137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1" name="Line 5"/>
            <p:cNvSpPr>
              <a:spLocks noChangeShapeType="1"/>
            </p:cNvSpPr>
            <p:nvPr/>
          </p:nvSpPr>
          <p:spPr bwMode="auto">
            <a:xfrm flipV="1">
              <a:off x="3806" y="3456"/>
              <a:ext cx="459" cy="6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2" name="Text Box 4"/>
            <p:cNvSpPr txBox="1">
              <a:spLocks noChangeArrowheads="1"/>
            </p:cNvSpPr>
            <p:nvPr/>
          </p:nvSpPr>
          <p:spPr bwMode="auto">
            <a:xfrm>
              <a:off x="1789" y="2254"/>
              <a:ext cx="1693" cy="69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Fazer 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3" name="Text Box 3"/>
            <p:cNvSpPr txBox="1">
              <a:spLocks noChangeArrowheads="1"/>
            </p:cNvSpPr>
            <p:nvPr/>
          </p:nvSpPr>
          <p:spPr bwMode="auto">
            <a:xfrm>
              <a:off x="4572" y="2182"/>
              <a:ext cx="1907" cy="6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Dizer 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3953" y="4478"/>
              <a:ext cx="1237" cy="62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Ser </a:t>
              </a:r>
              <a:endParaRPr kumimoji="0" lang="pt-P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3 estados de espírito e poder</a:t>
            </a:r>
            <a:endParaRPr lang="pt-PT" dirty="0"/>
          </a:p>
        </p:txBody>
      </p:sp>
      <p:grpSp>
        <p:nvGrpSpPr>
          <p:cNvPr id="4" name="Group 1"/>
          <p:cNvGrpSpPr>
            <a:grpSpLocks noChangeAspect="1"/>
          </p:cNvGrpSpPr>
          <p:nvPr/>
        </p:nvGrpSpPr>
        <p:grpSpPr bwMode="auto">
          <a:xfrm>
            <a:off x="497024" y="1785926"/>
            <a:ext cx="7789752" cy="4000528"/>
            <a:chOff x="1354" y="1680"/>
            <a:chExt cx="6742" cy="4017"/>
          </a:xfrm>
        </p:grpSpPr>
        <p:sp>
          <p:nvSpPr>
            <p:cNvPr id="5" name="Line 10"/>
            <p:cNvSpPr>
              <a:spLocks noChangeShapeType="1"/>
            </p:cNvSpPr>
            <p:nvPr/>
          </p:nvSpPr>
          <p:spPr bwMode="auto">
            <a:xfrm flipV="1">
              <a:off x="3806" y="1759"/>
              <a:ext cx="0" cy="231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6" name="Line 9"/>
            <p:cNvSpPr>
              <a:spLocks noChangeShapeType="1"/>
            </p:cNvSpPr>
            <p:nvPr/>
          </p:nvSpPr>
          <p:spPr bwMode="auto">
            <a:xfrm flipH="1">
              <a:off x="2734" y="4074"/>
              <a:ext cx="1072" cy="123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>
              <a:off x="3806" y="4074"/>
              <a:ext cx="383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3806" y="4074"/>
              <a:ext cx="1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auto">
            <a:xfrm flipH="1">
              <a:off x="2427" y="4074"/>
              <a:ext cx="137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0" name="Line 5"/>
            <p:cNvSpPr>
              <a:spLocks noChangeShapeType="1"/>
            </p:cNvSpPr>
            <p:nvPr/>
          </p:nvSpPr>
          <p:spPr bwMode="auto">
            <a:xfrm flipV="1">
              <a:off x="3806" y="3456"/>
              <a:ext cx="459" cy="6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11" name="Text Box 4"/>
            <p:cNvSpPr txBox="1">
              <a:spLocks noChangeArrowheads="1"/>
            </p:cNvSpPr>
            <p:nvPr/>
          </p:nvSpPr>
          <p:spPr bwMode="auto">
            <a:xfrm>
              <a:off x="3681" y="1680"/>
              <a:ext cx="1693" cy="69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Proibir</a:t>
              </a:r>
              <a:endParaRPr kumimoji="0" lang="pt-P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2" name="Text Box 3"/>
            <p:cNvSpPr txBox="1">
              <a:spLocks noChangeArrowheads="1"/>
            </p:cNvSpPr>
            <p:nvPr/>
          </p:nvSpPr>
          <p:spPr bwMode="auto">
            <a:xfrm>
              <a:off x="4829" y="3293"/>
              <a:ext cx="3267" cy="6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Marginalidade</a:t>
              </a:r>
              <a:endParaRPr kumimoji="0" lang="pt-P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3" name="Text Box 2"/>
            <p:cNvSpPr txBox="1">
              <a:spLocks noChangeArrowheads="1"/>
            </p:cNvSpPr>
            <p:nvPr/>
          </p:nvSpPr>
          <p:spPr bwMode="auto">
            <a:xfrm>
              <a:off x="1354" y="5077"/>
              <a:ext cx="2624" cy="62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t-PT" sz="2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Submissão</a:t>
              </a:r>
              <a:endParaRPr kumimoji="0" lang="pt-P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1357290" y="1714488"/>
            <a:ext cx="1730375" cy="108747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Mandar (dizer)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Cooperar (fazer)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Orientar (sentir)</a:t>
            </a:r>
            <a:endParaRPr kumimoji="0" lang="pt-PT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6072198" y="2214554"/>
            <a:ext cx="2149475" cy="108747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Excentricidade (dizer)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Exclusão (fazer)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Revolução (sentir)</a:t>
            </a:r>
            <a:endParaRPr kumimoji="0" lang="pt-PT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428992" y="5000636"/>
            <a:ext cx="2149475" cy="108747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Ideologia (dizer)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Subordinação (fazer)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Identidade (sentir)</a:t>
            </a:r>
            <a:endParaRPr kumimoji="0" lang="pt-PT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Avaliação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PT" dirty="0" smtClean="0"/>
              <a:t>1. Escolher um estado de espírito de Poder (</a:t>
            </a:r>
            <a:r>
              <a:rPr lang="pt-PT" sz="2800" dirty="0" smtClean="0"/>
              <a:t>angariação de recursos por exclusão ou por usurpação ou por solidariedade, em contraponto ao contexto social e ambiental</a:t>
            </a:r>
            <a:r>
              <a:rPr lang="pt-PT" dirty="0" smtClean="0"/>
              <a:t>).</a:t>
            </a:r>
          </a:p>
          <a:p>
            <a:pPr>
              <a:buNone/>
            </a:pPr>
            <a:r>
              <a:rPr lang="pt-PT" dirty="0" smtClean="0"/>
              <a:t>2. Apresentar 3 faces de 3 posturas de 1 dos estados de espírito de Poder.</a:t>
            </a:r>
          </a:p>
          <a:p>
            <a:pPr>
              <a:buNone/>
            </a:pPr>
            <a:r>
              <a:rPr lang="pt-PT" dirty="0" smtClean="0"/>
              <a:t>3. Anotar as características faciais notadas e a relação de cada uma com a expressão do estado de espírito.</a:t>
            </a:r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642918"/>
            <a:ext cx="8229600" cy="1143000"/>
          </a:xfrm>
        </p:spPr>
        <p:txBody>
          <a:bodyPr/>
          <a:lstStyle/>
          <a:p>
            <a:r>
              <a:rPr lang="pt-PT" sz="8000" dirty="0"/>
              <a:t>Fim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3"/>
              </a:rPr>
              <a:t>http://iscte.pt/~apad</a:t>
            </a: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r>
              <a:rPr lang="pt-PT" sz="2400" dirty="0" smtClean="0">
                <a:hlinkClick r:id="rId4"/>
              </a:rPr>
              <a:t>http</a:t>
            </a:r>
            <a:r>
              <a:rPr lang="pt-PT" sz="2400" dirty="0">
                <a:hlinkClick r:id="rId4"/>
              </a:rPr>
              <a:t>://iscte.pt/~</a:t>
            </a:r>
            <a:r>
              <a:rPr lang="pt-PT" sz="2400" dirty="0" smtClean="0">
                <a:hlinkClick r:id="rId4"/>
              </a:rPr>
              <a:t>apad/estesp</a:t>
            </a:r>
            <a:endParaRPr lang="pt-PT" sz="2400" dirty="0" smtClean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r>
              <a:rPr lang="pt-PT" sz="2400" dirty="0" smtClean="0">
                <a:hlinkClick r:id="rId5"/>
              </a:rPr>
              <a:t>http://prezi.com/nquya3t7_bwf/espirito-e-sociedade</a:t>
            </a:r>
            <a:endParaRPr lang="pt-PT" sz="2400" dirty="0" smtClean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PT" sz="4000"/>
              <a:t>Dinâmicas Sociais e Modernização</a:t>
            </a:r>
          </a:p>
        </p:txBody>
      </p:sp>
      <p:sp>
        <p:nvSpPr>
          <p:cNvPr id="7171" name="Line 3"/>
          <p:cNvSpPr>
            <a:spLocks noChangeShapeType="1"/>
          </p:cNvSpPr>
          <p:nvPr/>
        </p:nvSpPr>
        <p:spPr bwMode="auto">
          <a:xfrm flipV="1">
            <a:off x="4140200" y="2349500"/>
            <a:ext cx="0" cy="3240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pt-PT"/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1763713" y="3921125"/>
            <a:ext cx="47529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pt-PT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 flipH="1">
            <a:off x="3348038" y="3284538"/>
            <a:ext cx="1439862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pt-PT"/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1763713" y="3921125"/>
            <a:ext cx="47529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pt-PT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 flipV="1">
            <a:off x="4140200" y="2349500"/>
            <a:ext cx="0" cy="3240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pt-PT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 flipH="1">
            <a:off x="3348038" y="3284538"/>
            <a:ext cx="1439862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pt-PT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763713" y="2708275"/>
            <a:ext cx="4686300" cy="2517775"/>
            <a:chOff x="1303" y="2171"/>
            <a:chExt cx="6282" cy="3398"/>
          </a:xfrm>
        </p:grpSpPr>
        <p:sp>
          <p:nvSpPr>
            <p:cNvPr id="7178" name="Text Box 10"/>
            <p:cNvSpPr txBox="1">
              <a:spLocks noChangeArrowheads="1"/>
            </p:cNvSpPr>
            <p:nvPr/>
          </p:nvSpPr>
          <p:spPr bwMode="auto">
            <a:xfrm>
              <a:off x="3908" y="5102"/>
              <a:ext cx="2502" cy="4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6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Justiça social</a:t>
              </a:r>
              <a:endParaRPr lang="pt-PT"/>
            </a:p>
          </p:txBody>
        </p:sp>
        <p:sp>
          <p:nvSpPr>
            <p:cNvPr id="7179" name="Text Box 11"/>
            <p:cNvSpPr txBox="1">
              <a:spLocks noChangeArrowheads="1"/>
            </p:cNvSpPr>
            <p:nvPr/>
          </p:nvSpPr>
          <p:spPr bwMode="auto">
            <a:xfrm>
              <a:off x="1303" y="2634"/>
              <a:ext cx="1685" cy="45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6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Exclusão</a:t>
              </a:r>
              <a:endParaRPr lang="pt-PT"/>
            </a:p>
          </p:txBody>
        </p:sp>
        <p:sp>
          <p:nvSpPr>
            <p:cNvPr id="7180" name="Text Box 12"/>
            <p:cNvSpPr txBox="1">
              <a:spLocks noChangeArrowheads="1"/>
            </p:cNvSpPr>
            <p:nvPr/>
          </p:nvSpPr>
          <p:spPr bwMode="auto">
            <a:xfrm>
              <a:off x="5133" y="2171"/>
              <a:ext cx="2452" cy="46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6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Controlo</a:t>
              </a:r>
              <a:endParaRPr lang="pt-PT"/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2195513" y="2349500"/>
            <a:ext cx="1485900" cy="1714500"/>
            <a:chOff x="1303" y="1862"/>
            <a:chExt cx="1992" cy="2315"/>
          </a:xfrm>
        </p:grpSpPr>
        <p:sp>
          <p:nvSpPr>
            <p:cNvPr id="7182" name="Line 14"/>
            <p:cNvSpPr>
              <a:spLocks noChangeShapeType="1"/>
            </p:cNvSpPr>
            <p:nvPr/>
          </p:nvSpPr>
          <p:spPr bwMode="auto">
            <a:xfrm>
              <a:off x="1610" y="3251"/>
              <a:ext cx="459" cy="92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t-PT"/>
            </a:p>
          </p:txBody>
        </p:sp>
        <p:sp>
          <p:nvSpPr>
            <p:cNvPr id="7183" name="Line 15"/>
            <p:cNvSpPr>
              <a:spLocks noChangeShapeType="1"/>
            </p:cNvSpPr>
            <p:nvPr/>
          </p:nvSpPr>
          <p:spPr bwMode="auto">
            <a:xfrm flipV="1">
              <a:off x="2682" y="2016"/>
              <a:ext cx="613" cy="4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t-PT"/>
            </a:p>
          </p:txBody>
        </p:sp>
        <p:sp>
          <p:nvSpPr>
            <p:cNvPr id="7184" name="Text Box 16"/>
            <p:cNvSpPr txBox="1">
              <a:spLocks noChangeArrowheads="1"/>
            </p:cNvSpPr>
            <p:nvPr/>
          </p:nvSpPr>
          <p:spPr bwMode="auto">
            <a:xfrm>
              <a:off x="1303" y="1862"/>
              <a:ext cx="1992" cy="4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2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reclamação direitos</a:t>
              </a:r>
              <a:endParaRPr lang="pt-PT"/>
            </a:p>
          </p:txBody>
        </p:sp>
        <p:sp>
          <p:nvSpPr>
            <p:cNvPr id="7185" name="Text Box 17"/>
            <p:cNvSpPr txBox="1">
              <a:spLocks noChangeArrowheads="1"/>
            </p:cNvSpPr>
            <p:nvPr/>
          </p:nvSpPr>
          <p:spPr bwMode="auto">
            <a:xfrm>
              <a:off x="1610" y="3251"/>
              <a:ext cx="1276" cy="4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2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fechamento</a:t>
              </a:r>
              <a:endParaRPr lang="pt-PT"/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4211638" y="2205038"/>
            <a:ext cx="1485900" cy="1733550"/>
            <a:chOff x="4061" y="1708"/>
            <a:chExt cx="1992" cy="2340"/>
          </a:xfrm>
        </p:grpSpPr>
        <p:sp>
          <p:nvSpPr>
            <p:cNvPr id="7187" name="Line 19"/>
            <p:cNvSpPr>
              <a:spLocks noChangeShapeType="1"/>
            </p:cNvSpPr>
            <p:nvPr/>
          </p:nvSpPr>
          <p:spPr bwMode="auto">
            <a:xfrm flipH="1" flipV="1">
              <a:off x="4367" y="2016"/>
              <a:ext cx="460" cy="30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DotDot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t-PT"/>
            </a:p>
          </p:txBody>
        </p:sp>
        <p:sp>
          <p:nvSpPr>
            <p:cNvPr id="7188" name="Text Box 20"/>
            <p:cNvSpPr txBox="1">
              <a:spLocks noChangeArrowheads="1"/>
            </p:cNvSpPr>
            <p:nvPr/>
          </p:nvSpPr>
          <p:spPr bwMode="auto">
            <a:xfrm>
              <a:off x="4061" y="1708"/>
              <a:ext cx="1482" cy="4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2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racionalização</a:t>
              </a:r>
              <a:endParaRPr lang="pt-PT"/>
            </a:p>
          </p:txBody>
        </p:sp>
        <p:sp>
          <p:nvSpPr>
            <p:cNvPr id="7189" name="Line 21"/>
            <p:cNvSpPr>
              <a:spLocks noChangeShapeType="1"/>
            </p:cNvSpPr>
            <p:nvPr/>
          </p:nvSpPr>
          <p:spPr bwMode="auto">
            <a:xfrm flipH="1">
              <a:off x="5185" y="2809"/>
              <a:ext cx="460" cy="77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DotDot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t-PT"/>
            </a:p>
          </p:txBody>
        </p:sp>
        <p:sp>
          <p:nvSpPr>
            <p:cNvPr id="7190" name="Text Box 22"/>
            <p:cNvSpPr txBox="1">
              <a:spLocks noChangeArrowheads="1"/>
            </p:cNvSpPr>
            <p:nvPr/>
          </p:nvSpPr>
          <p:spPr bwMode="auto">
            <a:xfrm>
              <a:off x="4419" y="3580"/>
              <a:ext cx="1634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2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criminalização</a:t>
              </a:r>
              <a:endParaRPr lang="pt-PT"/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2916238" y="3284538"/>
            <a:ext cx="4573587" cy="1600200"/>
            <a:chOff x="2222" y="3251"/>
            <a:chExt cx="6130" cy="2160"/>
          </a:xfrm>
        </p:grpSpPr>
        <p:sp>
          <p:nvSpPr>
            <p:cNvPr id="7192" name="Line 24"/>
            <p:cNvSpPr>
              <a:spLocks noChangeShapeType="1"/>
            </p:cNvSpPr>
            <p:nvPr/>
          </p:nvSpPr>
          <p:spPr bwMode="auto">
            <a:xfrm flipV="1">
              <a:off x="5900" y="3251"/>
              <a:ext cx="612" cy="138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t-PT"/>
            </a:p>
          </p:txBody>
        </p:sp>
        <p:sp>
          <p:nvSpPr>
            <p:cNvPr id="7193" name="Line 25"/>
            <p:cNvSpPr>
              <a:spLocks noChangeShapeType="1"/>
            </p:cNvSpPr>
            <p:nvPr/>
          </p:nvSpPr>
          <p:spPr bwMode="auto">
            <a:xfrm flipH="1" flipV="1">
              <a:off x="2682" y="3868"/>
              <a:ext cx="919" cy="1543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t-PT"/>
            </a:p>
          </p:txBody>
        </p:sp>
        <p:sp>
          <p:nvSpPr>
            <p:cNvPr id="7194" name="Text Box 26"/>
            <p:cNvSpPr txBox="1">
              <a:spLocks noChangeArrowheads="1"/>
            </p:cNvSpPr>
            <p:nvPr/>
          </p:nvSpPr>
          <p:spPr bwMode="auto">
            <a:xfrm>
              <a:off x="2222" y="4331"/>
              <a:ext cx="1277" cy="46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2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revolução </a:t>
              </a:r>
              <a:endParaRPr lang="pt-PT"/>
            </a:p>
          </p:txBody>
        </p:sp>
        <p:sp>
          <p:nvSpPr>
            <p:cNvPr id="7195" name="Text Box 27"/>
            <p:cNvSpPr txBox="1">
              <a:spLocks noChangeArrowheads="1"/>
            </p:cNvSpPr>
            <p:nvPr/>
          </p:nvSpPr>
          <p:spPr bwMode="auto">
            <a:xfrm>
              <a:off x="6512" y="4485"/>
              <a:ext cx="1840" cy="46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2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institucionalização</a:t>
              </a:r>
              <a:endParaRPr lang="pt-PT"/>
            </a:p>
          </p:txBody>
        </p:sp>
      </p:grpSp>
      <p:grpSp>
        <p:nvGrpSpPr>
          <p:cNvPr id="6" name="Group 28"/>
          <p:cNvGrpSpPr>
            <a:grpSpLocks/>
          </p:cNvGrpSpPr>
          <p:nvPr/>
        </p:nvGrpSpPr>
        <p:grpSpPr bwMode="auto">
          <a:xfrm>
            <a:off x="2411413" y="2133600"/>
            <a:ext cx="5029200" cy="2401888"/>
            <a:chOff x="1610" y="1708"/>
            <a:chExt cx="6742" cy="3243"/>
          </a:xfrm>
        </p:grpSpPr>
        <p:sp>
          <p:nvSpPr>
            <p:cNvPr id="7197" name="Line 29"/>
            <p:cNvSpPr>
              <a:spLocks noChangeShapeType="1"/>
            </p:cNvSpPr>
            <p:nvPr/>
          </p:nvSpPr>
          <p:spPr bwMode="auto">
            <a:xfrm>
              <a:off x="1610" y="3251"/>
              <a:ext cx="459" cy="92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t-PT"/>
            </a:p>
          </p:txBody>
        </p:sp>
        <p:sp>
          <p:nvSpPr>
            <p:cNvPr id="7198" name="Text Box 30"/>
            <p:cNvSpPr txBox="1">
              <a:spLocks noChangeArrowheads="1"/>
            </p:cNvSpPr>
            <p:nvPr/>
          </p:nvSpPr>
          <p:spPr bwMode="auto">
            <a:xfrm>
              <a:off x="1610" y="3251"/>
              <a:ext cx="1276" cy="4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2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fechamento</a:t>
              </a:r>
              <a:endParaRPr lang="pt-PT"/>
            </a:p>
          </p:txBody>
        </p:sp>
        <p:grpSp>
          <p:nvGrpSpPr>
            <p:cNvPr id="7" name="Group 31"/>
            <p:cNvGrpSpPr>
              <a:grpSpLocks/>
            </p:cNvGrpSpPr>
            <p:nvPr/>
          </p:nvGrpSpPr>
          <p:grpSpPr bwMode="auto">
            <a:xfrm>
              <a:off x="4061" y="1708"/>
              <a:ext cx="4291" cy="3243"/>
              <a:chOff x="4061" y="1708"/>
              <a:chExt cx="4291" cy="3243"/>
            </a:xfrm>
          </p:grpSpPr>
          <p:sp>
            <p:nvSpPr>
              <p:cNvPr id="7200" name="Line 32"/>
              <p:cNvSpPr>
                <a:spLocks noChangeShapeType="1"/>
              </p:cNvSpPr>
              <p:nvPr/>
            </p:nvSpPr>
            <p:spPr bwMode="auto">
              <a:xfrm flipV="1">
                <a:off x="5900" y="3251"/>
                <a:ext cx="612" cy="1388"/>
              </a:xfrm>
              <a:prstGeom prst="line">
                <a:avLst/>
              </a:pr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7201" name="Text Box 33"/>
              <p:cNvSpPr txBox="1">
                <a:spLocks noChangeArrowheads="1"/>
              </p:cNvSpPr>
              <p:nvPr/>
            </p:nvSpPr>
            <p:spPr bwMode="auto">
              <a:xfrm>
                <a:off x="6512" y="4485"/>
                <a:ext cx="1840" cy="46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pt-PT" altLang="zh-CN" sz="1200">
                    <a:solidFill>
                      <a:srgbClr val="000000"/>
                    </a:solidFill>
                    <a:latin typeface="Times New Roman" pitchFamily="18" charset="0"/>
                    <a:ea typeface="SimSun" charset="-122"/>
                  </a:rPr>
                  <a:t>institucionalização</a:t>
                </a:r>
                <a:endParaRPr lang="pt-PT"/>
              </a:p>
            </p:txBody>
          </p:sp>
          <p:sp>
            <p:nvSpPr>
              <p:cNvPr id="7202" name="Line 34"/>
              <p:cNvSpPr>
                <a:spLocks noChangeShapeType="1"/>
              </p:cNvSpPr>
              <p:nvPr/>
            </p:nvSpPr>
            <p:spPr bwMode="auto">
              <a:xfrm flipH="1" flipV="1">
                <a:off x="4367" y="2016"/>
                <a:ext cx="460" cy="30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lgDashDotDot"/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pt-PT"/>
              </a:p>
            </p:txBody>
          </p:sp>
          <p:sp>
            <p:nvSpPr>
              <p:cNvPr id="7203" name="Text Box 35"/>
              <p:cNvSpPr txBox="1">
                <a:spLocks noChangeArrowheads="1"/>
              </p:cNvSpPr>
              <p:nvPr/>
            </p:nvSpPr>
            <p:spPr bwMode="auto">
              <a:xfrm>
                <a:off x="4061" y="1708"/>
                <a:ext cx="1482" cy="466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pt-PT" altLang="zh-CN" sz="1200">
                    <a:solidFill>
                      <a:srgbClr val="000000"/>
                    </a:solidFill>
                    <a:latin typeface="Times New Roman" pitchFamily="18" charset="0"/>
                    <a:ea typeface="SimSun" charset="-122"/>
                  </a:rPr>
                  <a:t>racionalização</a:t>
                </a:r>
                <a:endParaRPr lang="pt-PT"/>
              </a:p>
            </p:txBody>
          </p:sp>
        </p:grpSp>
      </p:grpSp>
      <p:grpSp>
        <p:nvGrpSpPr>
          <p:cNvPr id="8" name="Group 36"/>
          <p:cNvGrpSpPr>
            <a:grpSpLocks/>
          </p:cNvGrpSpPr>
          <p:nvPr/>
        </p:nvGrpSpPr>
        <p:grpSpPr bwMode="auto">
          <a:xfrm>
            <a:off x="2195513" y="2349500"/>
            <a:ext cx="3467100" cy="2157413"/>
            <a:chOff x="1354" y="1884"/>
            <a:chExt cx="4647" cy="2912"/>
          </a:xfrm>
        </p:grpSpPr>
        <p:sp>
          <p:nvSpPr>
            <p:cNvPr id="7205" name="Text Box 37"/>
            <p:cNvSpPr txBox="1">
              <a:spLocks noChangeArrowheads="1"/>
            </p:cNvSpPr>
            <p:nvPr/>
          </p:nvSpPr>
          <p:spPr bwMode="auto">
            <a:xfrm>
              <a:off x="4367" y="3559"/>
              <a:ext cx="1634" cy="4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2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criminalização</a:t>
              </a:r>
              <a:endParaRPr lang="pt-PT"/>
            </a:p>
          </p:txBody>
        </p:sp>
        <p:sp>
          <p:nvSpPr>
            <p:cNvPr id="7206" name="Text Box 38"/>
            <p:cNvSpPr txBox="1">
              <a:spLocks noChangeArrowheads="1"/>
            </p:cNvSpPr>
            <p:nvPr/>
          </p:nvSpPr>
          <p:spPr bwMode="auto">
            <a:xfrm>
              <a:off x="2222" y="4331"/>
              <a:ext cx="1277" cy="46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2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revolução </a:t>
              </a:r>
              <a:endParaRPr lang="pt-PT"/>
            </a:p>
          </p:txBody>
        </p:sp>
        <p:sp>
          <p:nvSpPr>
            <p:cNvPr id="7207" name="Text Box 39"/>
            <p:cNvSpPr txBox="1">
              <a:spLocks noChangeArrowheads="1"/>
            </p:cNvSpPr>
            <p:nvPr/>
          </p:nvSpPr>
          <p:spPr bwMode="auto">
            <a:xfrm>
              <a:off x="1354" y="1884"/>
              <a:ext cx="1992" cy="46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altLang="zh-CN" sz="1200">
                  <a:solidFill>
                    <a:srgbClr val="000000"/>
                  </a:solidFill>
                  <a:latin typeface="Times New Roman" pitchFamily="18" charset="0"/>
                  <a:ea typeface="SimSun" charset="-122"/>
                </a:rPr>
                <a:t>reclamação direitos</a:t>
              </a:r>
              <a:endParaRPr lang="pt-PT"/>
            </a:p>
          </p:txBody>
        </p:sp>
      </p:grpSp>
      <p:grpSp>
        <p:nvGrpSpPr>
          <p:cNvPr id="9" name="Group 40"/>
          <p:cNvGrpSpPr>
            <a:grpSpLocks/>
          </p:cNvGrpSpPr>
          <p:nvPr/>
        </p:nvGrpSpPr>
        <p:grpSpPr bwMode="auto">
          <a:xfrm>
            <a:off x="3276600" y="2349500"/>
            <a:ext cx="2171700" cy="2514600"/>
            <a:chOff x="2682" y="2016"/>
            <a:chExt cx="2911" cy="3395"/>
          </a:xfrm>
        </p:grpSpPr>
        <p:sp>
          <p:nvSpPr>
            <p:cNvPr id="7209" name="Line 41"/>
            <p:cNvSpPr>
              <a:spLocks noChangeShapeType="1"/>
            </p:cNvSpPr>
            <p:nvPr/>
          </p:nvSpPr>
          <p:spPr bwMode="auto">
            <a:xfrm flipH="1" flipV="1">
              <a:off x="2682" y="3868"/>
              <a:ext cx="919" cy="1543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t-PT"/>
            </a:p>
          </p:txBody>
        </p:sp>
        <p:sp>
          <p:nvSpPr>
            <p:cNvPr id="7210" name="Line 42"/>
            <p:cNvSpPr>
              <a:spLocks noChangeShapeType="1"/>
            </p:cNvSpPr>
            <p:nvPr/>
          </p:nvSpPr>
          <p:spPr bwMode="auto">
            <a:xfrm flipH="1">
              <a:off x="5133" y="2788"/>
              <a:ext cx="460" cy="77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lgDashDotDot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t-PT"/>
            </a:p>
          </p:txBody>
        </p:sp>
        <p:sp>
          <p:nvSpPr>
            <p:cNvPr id="7211" name="Line 43"/>
            <p:cNvSpPr>
              <a:spLocks noChangeShapeType="1"/>
            </p:cNvSpPr>
            <p:nvPr/>
          </p:nvSpPr>
          <p:spPr bwMode="auto">
            <a:xfrm flipV="1">
              <a:off x="2682" y="2016"/>
              <a:ext cx="613" cy="46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t-PT"/>
            </a:p>
          </p:txBody>
        </p:sp>
      </p:grpSp>
      <p:sp>
        <p:nvSpPr>
          <p:cNvPr id="7212" name="Text Box 44"/>
          <p:cNvSpPr txBox="1">
            <a:spLocks noChangeArrowheads="1"/>
          </p:cNvSpPr>
          <p:nvPr/>
        </p:nvSpPr>
        <p:spPr bwMode="auto">
          <a:xfrm>
            <a:off x="2051050" y="1125538"/>
            <a:ext cx="56165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/>
              <a:t>ciclo de solidariedade</a:t>
            </a:r>
          </a:p>
        </p:txBody>
      </p:sp>
      <p:sp>
        <p:nvSpPr>
          <p:cNvPr id="7213" name="Text Box 45"/>
          <p:cNvSpPr txBox="1">
            <a:spLocks noChangeArrowheads="1"/>
          </p:cNvSpPr>
          <p:nvPr/>
        </p:nvSpPr>
        <p:spPr bwMode="auto">
          <a:xfrm>
            <a:off x="2124075" y="1125538"/>
            <a:ext cx="54721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/>
              <a:t>ciclo emancipatório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20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2" grpId="0"/>
      <p:bldP spid="7212" grpId="1"/>
      <p:bldP spid="72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Sociedade sem faces</a:t>
            </a:r>
            <a:endParaRPr lang="pt-PT" dirty="0"/>
          </a:p>
        </p:txBody>
      </p:sp>
      <p:pic>
        <p:nvPicPr>
          <p:cNvPr id="41986" name="Picture 2" descr="http://www.ppublico.org/nfse/mage/images/stories/beneficios/socieda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021671"/>
            <a:ext cx="5214974" cy="37156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As faces sem sociedade</a:t>
            </a:r>
            <a:endParaRPr lang="pt-PT" dirty="0"/>
          </a:p>
        </p:txBody>
      </p:sp>
      <p:pic>
        <p:nvPicPr>
          <p:cNvPr id="44034" name="Picture 2" descr="http://1.bp.blogspot.com/-fd-ab8Qid_o/TeDPoOJeE7I/AAAAAAAARNU/0Ke-xuLF4BM/s1600/economia-cultura-e-sociedade-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2143116"/>
            <a:ext cx="4286280" cy="4219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Dimensões sociais</a:t>
            </a:r>
            <a:endParaRPr lang="pt-PT" dirty="0"/>
          </a:p>
        </p:txBody>
      </p:sp>
      <p:graphicFrame>
        <p:nvGraphicFramePr>
          <p:cNvPr id="6" name="Marcador de Posição de Conteúdo 5"/>
          <p:cNvGraphicFramePr>
            <a:graphicFrameLocks noGrp="1"/>
          </p:cNvGraphicFramePr>
          <p:nvPr>
            <p:ph idx="1"/>
          </p:nvPr>
        </p:nvGraphicFramePr>
        <p:xfrm>
          <a:off x="285720" y="2071678"/>
          <a:ext cx="8329642" cy="1185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4821"/>
                <a:gridCol w="4164821"/>
              </a:tblGrid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Política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Cultura</a:t>
                      </a:r>
                      <a:endParaRPr lang="pt-PT" dirty="0"/>
                    </a:p>
                  </a:txBody>
                  <a:tcPr/>
                </a:tc>
              </a:tr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Economia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Sociedade (moderna)</a:t>
                      </a:r>
                      <a:endParaRPr lang="pt-P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1357290" y="1571612"/>
            <a:ext cx="6572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/>
              <a:t>Estrutural funcionalismo, comunicação social</a:t>
            </a:r>
            <a:endParaRPr lang="pt-PT" dirty="0"/>
          </a:p>
        </p:txBody>
      </p:sp>
      <p:sp>
        <p:nvSpPr>
          <p:cNvPr id="8" name="CaixaDeTexto 7"/>
          <p:cNvSpPr txBox="1"/>
          <p:nvPr/>
        </p:nvSpPr>
        <p:spPr>
          <a:xfrm>
            <a:off x="1214414" y="3786190"/>
            <a:ext cx="6572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/>
              <a:t>Crítica de </a:t>
            </a:r>
            <a:r>
              <a:rPr lang="pt-PT" dirty="0" err="1" smtClean="0"/>
              <a:t>Giddens</a:t>
            </a:r>
            <a:r>
              <a:rPr lang="pt-PT" dirty="0" smtClean="0"/>
              <a:t>, relações internacionais</a:t>
            </a:r>
            <a:endParaRPr lang="pt-PT" dirty="0"/>
          </a:p>
        </p:txBody>
      </p:sp>
      <p:graphicFrame>
        <p:nvGraphicFramePr>
          <p:cNvPr id="9" name="Marcador de Posição de Conteúdo 5"/>
          <p:cNvGraphicFramePr>
            <a:graphicFrameLocks/>
          </p:cNvGraphicFramePr>
          <p:nvPr/>
        </p:nvGraphicFramePr>
        <p:xfrm>
          <a:off x="500034" y="4357694"/>
          <a:ext cx="8329642" cy="1185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4821"/>
                <a:gridCol w="4164821"/>
              </a:tblGrid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Capitalismo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Industrialismo</a:t>
                      </a:r>
                      <a:endParaRPr lang="pt-PT" dirty="0"/>
                    </a:p>
                  </a:txBody>
                  <a:tcPr/>
                </a:tc>
              </a:tr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Guerra 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Controlo social (segurança)</a:t>
                      </a:r>
                      <a:endParaRPr lang="pt-PT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Emoções associadas</a:t>
            </a:r>
            <a:endParaRPr lang="pt-PT" dirty="0"/>
          </a:p>
        </p:txBody>
      </p:sp>
      <p:graphicFrame>
        <p:nvGraphicFramePr>
          <p:cNvPr id="4" name="Marcador de Posição de Conteúdo 5"/>
          <p:cNvGraphicFramePr>
            <a:graphicFrameLocks noGrp="1"/>
          </p:cNvGraphicFramePr>
          <p:nvPr>
            <p:ph idx="1"/>
          </p:nvPr>
        </p:nvGraphicFramePr>
        <p:xfrm>
          <a:off x="285720" y="2071678"/>
          <a:ext cx="4071966" cy="1233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5983"/>
                <a:gridCol w="2035983"/>
              </a:tblGrid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Política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Cultura</a:t>
                      </a:r>
                      <a:endParaRPr lang="pt-PT" dirty="0"/>
                    </a:p>
                  </a:txBody>
                  <a:tcPr/>
                </a:tc>
              </a:tr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Economia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Sociedade </a:t>
                      </a:r>
                    </a:p>
                    <a:p>
                      <a:pPr algn="ctr"/>
                      <a:r>
                        <a:rPr lang="pt-PT" dirty="0" smtClean="0"/>
                        <a:t>(moderna)</a:t>
                      </a:r>
                      <a:endParaRPr lang="pt-P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4786314" y="2357430"/>
            <a:ext cx="37147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/>
              <a:t>Vergonha</a:t>
            </a:r>
            <a:r>
              <a:rPr lang="pt-PT" dirty="0" smtClean="0"/>
              <a:t> </a:t>
            </a:r>
          </a:p>
          <a:p>
            <a:r>
              <a:rPr lang="pt-PT" dirty="0" smtClean="0"/>
              <a:t>(risco de quebra de vínculo social)</a:t>
            </a:r>
          </a:p>
          <a:p>
            <a:r>
              <a:rPr lang="pt-PT" sz="1400" dirty="0" smtClean="0"/>
              <a:t>Thomas Scheff</a:t>
            </a:r>
            <a:endParaRPr lang="pt-PT" sz="1400" dirty="0"/>
          </a:p>
        </p:txBody>
      </p:sp>
      <p:graphicFrame>
        <p:nvGraphicFramePr>
          <p:cNvPr id="6" name="Marcador de Posição de Conteúdo 5"/>
          <p:cNvGraphicFramePr>
            <a:graphicFrameLocks/>
          </p:cNvGraphicFramePr>
          <p:nvPr/>
        </p:nvGraphicFramePr>
        <p:xfrm>
          <a:off x="285720" y="4357694"/>
          <a:ext cx="4143404" cy="1233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/>
                <a:gridCol w="2071702"/>
              </a:tblGrid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Capitalismo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Industrialismo</a:t>
                      </a:r>
                      <a:endParaRPr lang="pt-PT" dirty="0"/>
                    </a:p>
                  </a:txBody>
                  <a:tcPr/>
                </a:tc>
              </a:tr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Guerra 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Controlo social (segurança)</a:t>
                      </a:r>
                      <a:endParaRPr lang="pt-P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4714876" y="4643446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/>
              <a:t>Medo</a:t>
            </a:r>
            <a:endParaRPr lang="pt-PT" dirty="0" smtClean="0"/>
          </a:p>
          <a:p>
            <a:pPr algn="ctr"/>
            <a:r>
              <a:rPr lang="pt-PT" dirty="0" smtClean="0"/>
              <a:t>(risco para a sobrevivência)</a:t>
            </a: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Modos de comportamento: civilizado e radical</a:t>
            </a:r>
            <a:endParaRPr lang="pt-PT" dirty="0"/>
          </a:p>
        </p:txBody>
      </p:sp>
      <p:graphicFrame>
        <p:nvGraphicFramePr>
          <p:cNvPr id="4" name="Marcador de Posição de Conteúdo 5"/>
          <p:cNvGraphicFramePr>
            <a:graphicFrameLocks noGrp="1"/>
          </p:cNvGraphicFramePr>
          <p:nvPr>
            <p:ph idx="1"/>
          </p:nvPr>
        </p:nvGraphicFramePr>
        <p:xfrm>
          <a:off x="285720" y="2071678"/>
          <a:ext cx="4071966" cy="1233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5983"/>
                <a:gridCol w="2035983"/>
              </a:tblGrid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Política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Cultura</a:t>
                      </a:r>
                      <a:endParaRPr lang="pt-PT" dirty="0"/>
                    </a:p>
                  </a:txBody>
                  <a:tcPr/>
                </a:tc>
              </a:tr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Economia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Sociedade (moderna) </a:t>
                      </a:r>
                      <a:endParaRPr lang="pt-P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4786314" y="2357430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/>
              <a:t>Vergonha</a:t>
            </a:r>
            <a:r>
              <a:rPr lang="pt-PT" dirty="0" smtClean="0"/>
              <a:t> </a:t>
            </a:r>
          </a:p>
          <a:p>
            <a:r>
              <a:rPr lang="pt-PT" dirty="0" smtClean="0"/>
              <a:t>(risco de quebra de vínculo social)</a:t>
            </a:r>
          </a:p>
        </p:txBody>
      </p:sp>
      <p:graphicFrame>
        <p:nvGraphicFramePr>
          <p:cNvPr id="6" name="Marcador de Posição de Conteúdo 5"/>
          <p:cNvGraphicFramePr>
            <a:graphicFrameLocks/>
          </p:cNvGraphicFramePr>
          <p:nvPr/>
        </p:nvGraphicFramePr>
        <p:xfrm>
          <a:off x="285720" y="4357694"/>
          <a:ext cx="4143404" cy="1233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/>
                <a:gridCol w="2071702"/>
              </a:tblGrid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Capitalismo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Industrialismo</a:t>
                      </a:r>
                      <a:endParaRPr lang="pt-PT" dirty="0"/>
                    </a:p>
                  </a:txBody>
                  <a:tcPr/>
                </a:tc>
              </a:tr>
              <a:tr h="592929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Guerra 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Controlo social (segurança)</a:t>
                      </a:r>
                      <a:endParaRPr lang="pt-P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4714876" y="4643446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i="1" dirty="0" smtClean="0"/>
              <a:t>Medo</a:t>
            </a:r>
            <a:endParaRPr lang="pt-PT" dirty="0" smtClean="0"/>
          </a:p>
          <a:p>
            <a:pPr algn="ctr"/>
            <a:r>
              <a:rPr lang="pt-PT" dirty="0" smtClean="0"/>
              <a:t>(risco para a sobrevivência)</a:t>
            </a:r>
            <a:endParaRPr lang="pt-PT" dirty="0"/>
          </a:p>
        </p:txBody>
      </p:sp>
      <p:sp>
        <p:nvSpPr>
          <p:cNvPr id="8" name="CaixaDeTexto 7"/>
          <p:cNvSpPr txBox="1"/>
          <p:nvPr/>
        </p:nvSpPr>
        <p:spPr>
          <a:xfrm rot="18195105">
            <a:off x="2385972" y="2393516"/>
            <a:ext cx="371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000" b="1" dirty="0" smtClean="0">
                <a:solidFill>
                  <a:srgbClr val="FF0000"/>
                </a:solidFill>
              </a:rPr>
              <a:t>Comunicação </a:t>
            </a:r>
            <a:r>
              <a:rPr lang="pt-PT" sz="4000" dirty="0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9" name="CaixaDeTexto 8"/>
          <p:cNvSpPr txBox="1"/>
          <p:nvPr/>
        </p:nvSpPr>
        <p:spPr>
          <a:xfrm rot="18243915">
            <a:off x="3626129" y="4290744"/>
            <a:ext cx="2801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000" b="1" dirty="0" smtClean="0">
                <a:solidFill>
                  <a:srgbClr val="FF0000"/>
                </a:solidFill>
              </a:rPr>
              <a:t>Acção </a:t>
            </a:r>
            <a:endParaRPr lang="pt-PT" sz="40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/>
          <a:lstStyle/>
          <a:p>
            <a:r>
              <a:rPr lang="pt-PT" dirty="0" smtClean="0"/>
              <a:t>Emoções transformam comportamento</a:t>
            </a:r>
            <a:endParaRPr lang="pt-PT" dirty="0"/>
          </a:p>
        </p:txBody>
      </p:sp>
      <p:pic>
        <p:nvPicPr>
          <p:cNvPr id="52226" name="Picture 2" descr="http://www.brasilescola.com/upload/e/ruborizaca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2214554"/>
            <a:ext cx="2276475" cy="3219451"/>
          </a:xfrm>
          <a:prstGeom prst="rect">
            <a:avLst/>
          </a:prstGeom>
          <a:noFill/>
        </p:spPr>
      </p:pic>
      <p:pic>
        <p:nvPicPr>
          <p:cNvPr id="5" name="Picture 6" descr="http://www.multiajuda.com.br/materias/261.jpg?As+faces+do+med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2143116"/>
            <a:ext cx="3071834" cy="3071834"/>
          </a:xfrm>
          <a:prstGeom prst="rect">
            <a:avLst/>
          </a:prstGeom>
          <a:noFill/>
        </p:spPr>
      </p:pic>
      <p:sp>
        <p:nvSpPr>
          <p:cNvPr id="6" name="CaixaDeTexto 5"/>
          <p:cNvSpPr txBox="1"/>
          <p:nvPr/>
        </p:nvSpPr>
        <p:spPr>
          <a:xfrm>
            <a:off x="642910" y="5715016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Trauma provocado por medo</a:t>
            </a:r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4929190" y="5715016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Sem vergonha, que não muda</a:t>
            </a: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/>
          <a:lstStyle/>
          <a:p>
            <a:r>
              <a:rPr lang="pt-PT" dirty="0" smtClean="0"/>
              <a:t>Emoções </a:t>
            </a:r>
            <a:r>
              <a:rPr lang="pt-PT" i="1" dirty="0" smtClean="0"/>
              <a:t>fundam</a:t>
            </a:r>
            <a:r>
              <a:rPr lang="pt-PT" dirty="0" smtClean="0"/>
              <a:t> comportamento</a:t>
            </a:r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467544" y="2492896"/>
            <a:ext cx="43204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200" dirty="0" smtClean="0"/>
              <a:t>Trauma provocado por medo</a:t>
            </a:r>
            <a:endParaRPr lang="pt-PT" sz="22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4932040" y="2492896"/>
            <a:ext cx="40324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200" dirty="0" smtClean="0"/>
              <a:t>Sem vergonha, que não muda</a:t>
            </a:r>
            <a:endParaRPr lang="pt-PT" sz="22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2195736" y="5157192"/>
            <a:ext cx="57606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200" dirty="0" smtClean="0"/>
              <a:t>Sequências emocionais estandardizadas</a:t>
            </a:r>
          </a:p>
          <a:p>
            <a:pPr algn="ctr"/>
            <a:r>
              <a:rPr lang="pt-PT" sz="2000" dirty="0" smtClean="0"/>
              <a:t>(</a:t>
            </a:r>
            <a:r>
              <a:rPr lang="pt-PT" sz="2000" i="1" dirty="0" smtClean="0"/>
              <a:t>habitus</a:t>
            </a:r>
            <a:r>
              <a:rPr lang="pt-PT" sz="2000" dirty="0" smtClean="0"/>
              <a:t> de Pierre </a:t>
            </a:r>
            <a:r>
              <a:rPr lang="pt-PT" sz="2000" dirty="0" err="1" smtClean="0"/>
              <a:t>Bourdieu</a:t>
            </a:r>
            <a:r>
              <a:rPr lang="pt-PT" sz="2000" dirty="0" smtClean="0"/>
              <a:t>)</a:t>
            </a:r>
            <a:endParaRPr lang="pt-PT" sz="20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755576" y="3140968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FAZER </a:t>
            </a:r>
            <a:r>
              <a:rPr lang="en-US" sz="2000" dirty="0" smtClean="0"/>
              <a:t>(EMPIRIA/radical)</a:t>
            </a:r>
            <a:endParaRPr lang="en-US" sz="28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3491880" y="4437112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SER </a:t>
            </a:r>
            <a:r>
              <a:rPr lang="en-US" sz="2000" dirty="0" smtClean="0"/>
              <a:t>(MORAL/</a:t>
            </a:r>
            <a:r>
              <a:rPr lang="en-US" sz="2000" dirty="0" err="1" smtClean="0"/>
              <a:t>democracia</a:t>
            </a:r>
            <a:r>
              <a:rPr lang="en-US" sz="2000" dirty="0" smtClean="0"/>
              <a:t> </a:t>
            </a:r>
            <a:r>
              <a:rPr lang="en-US" sz="2000" dirty="0" err="1" smtClean="0"/>
              <a:t>verdadeira</a:t>
            </a:r>
            <a:r>
              <a:rPr lang="en-US" sz="2000" dirty="0" smtClean="0"/>
              <a:t>))</a:t>
            </a:r>
            <a:endParaRPr lang="en-US" sz="280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5220072" y="3068960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DIZER </a:t>
            </a:r>
            <a:r>
              <a:rPr lang="en-US" sz="2000" dirty="0" smtClean="0"/>
              <a:t>(TEORIA/</a:t>
            </a:r>
            <a:r>
              <a:rPr lang="en-US" sz="2000" dirty="0" err="1" smtClean="0"/>
              <a:t>civilizada</a:t>
            </a:r>
            <a:r>
              <a:rPr lang="en-US" sz="2000" dirty="0" smtClean="0"/>
              <a:t>)</a:t>
            </a:r>
            <a:r>
              <a:rPr lang="en-US" sz="2800" dirty="0" smtClean="0"/>
              <a:t>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251520" y="1916832"/>
          <a:ext cx="4357718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8"/>
              </a:tblGrid>
              <a:tr h="542916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>
                          <a:solidFill>
                            <a:srgbClr val="FF0000"/>
                          </a:solidFill>
                        </a:rPr>
                        <a:t>Acção </a:t>
                      </a:r>
                    </a:p>
                    <a:p>
                      <a:pPr algn="ctr"/>
                      <a:r>
                        <a:rPr lang="pt-PT" dirty="0" smtClean="0"/>
                        <a:t>(individual, corporativa ou de</a:t>
                      </a:r>
                      <a:r>
                        <a:rPr lang="pt-PT" baseline="0" dirty="0" smtClean="0"/>
                        <a:t> massas</a:t>
                      </a:r>
                      <a:r>
                        <a:rPr lang="pt-PT" dirty="0" smtClean="0"/>
                        <a:t>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Hibernação </a:t>
                      </a:r>
                    </a:p>
                    <a:p>
                      <a:pPr algn="ctr"/>
                      <a:r>
                        <a:rPr lang="pt-PT" dirty="0" smtClean="0"/>
                        <a:t>(normalidade popular)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pt-PT" dirty="0" smtClean="0"/>
              <a:t>Os segredos (</a:t>
            </a:r>
            <a:r>
              <a:rPr lang="pt-PT" sz="3600" dirty="0" smtClean="0"/>
              <a:t>político-económicos</a:t>
            </a:r>
            <a:r>
              <a:rPr lang="pt-PT" dirty="0" smtClean="0"/>
              <a:t>)</a:t>
            </a:r>
            <a:br>
              <a:rPr lang="pt-PT" dirty="0" smtClean="0"/>
            </a:br>
            <a:r>
              <a:rPr lang="pt-PT" dirty="0" smtClean="0"/>
              <a:t>e a moral (</a:t>
            </a:r>
            <a:r>
              <a:rPr lang="pt-PT" sz="3600" dirty="0" err="1" smtClean="0"/>
              <a:t>antropocentrada</a:t>
            </a:r>
            <a:r>
              <a:rPr lang="pt-PT" dirty="0" smtClean="0"/>
              <a:t>)</a:t>
            </a:r>
            <a:endParaRPr lang="pt-PT" dirty="0"/>
          </a:p>
        </p:txBody>
      </p:sp>
      <p:graphicFrame>
        <p:nvGraphicFramePr>
          <p:cNvPr id="4" name="Marcador de Posição de Conteúdo 3"/>
          <p:cNvGraphicFramePr>
            <a:graphicFrameLocks noGrp="1"/>
          </p:cNvGraphicFramePr>
          <p:nvPr>
            <p:ph idx="1"/>
          </p:nvPr>
        </p:nvGraphicFramePr>
        <p:xfrm>
          <a:off x="4788024" y="1916832"/>
          <a:ext cx="3857652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7652"/>
              </a:tblGrid>
              <a:tr h="5429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dirty="0" smtClean="0">
                          <a:solidFill>
                            <a:srgbClr val="FF0000"/>
                          </a:solidFill>
                        </a:rPr>
                        <a:t>Comunicações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dirty="0" smtClean="0"/>
                        <a:t>(hierarquizadas)</a:t>
                      </a:r>
                      <a:endParaRPr lang="pt-PT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dirty="0" smtClean="0"/>
                        <a:t>Instituições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dirty="0" smtClean="0"/>
                        <a:t>(valores legítimos)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aixaDeTexto 4"/>
          <p:cNvSpPr txBox="1"/>
          <p:nvPr/>
        </p:nvSpPr>
        <p:spPr>
          <a:xfrm rot="18195105">
            <a:off x="2537409" y="2257923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 smtClean="0">
                <a:solidFill>
                  <a:srgbClr val="C00000"/>
                </a:solidFill>
              </a:rPr>
              <a:t>Medo e vergonha</a:t>
            </a:r>
            <a:endParaRPr lang="pt-PT" sz="3200" dirty="0" smtClean="0">
              <a:solidFill>
                <a:srgbClr val="C00000"/>
              </a:solidFill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1214414" y="4071942"/>
          <a:ext cx="6500858" cy="1925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50429"/>
                <a:gridCol w="325042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>
                          <a:solidFill>
                            <a:srgbClr val="FF0000"/>
                          </a:solidFill>
                        </a:rPr>
                        <a:t>Estigmas</a:t>
                      </a:r>
                      <a:endParaRPr lang="pt-PT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>
                          <a:solidFill>
                            <a:srgbClr val="FF0000"/>
                          </a:solidFill>
                        </a:rPr>
                        <a:t>Intenções</a:t>
                      </a:r>
                      <a:r>
                        <a:rPr lang="pt-PT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pt-PT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pt-PT" dirty="0" smtClean="0"/>
                    </a:p>
                    <a:p>
                      <a:pPr algn="ctr"/>
                      <a:r>
                        <a:rPr lang="pt-PT" dirty="0" smtClean="0"/>
                        <a:t>Mau 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PT" dirty="0" smtClean="0"/>
                    </a:p>
                    <a:p>
                      <a:pPr algn="ctr"/>
                      <a:r>
                        <a:rPr lang="pt-PT" dirty="0" smtClean="0"/>
                        <a:t>Bom </a:t>
                      </a:r>
                    </a:p>
                    <a:p>
                      <a:pPr algn="ctr"/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Repugnância (Elias)</a:t>
                      </a:r>
                    </a:p>
                    <a:p>
                      <a:pPr algn="ctr"/>
                      <a:r>
                        <a:rPr lang="pt-PT" dirty="0" smtClean="0"/>
                        <a:t>Efeito </a:t>
                      </a:r>
                      <a:r>
                        <a:rPr lang="pt-PT" dirty="0" err="1" smtClean="0"/>
                        <a:t>Lucifer</a:t>
                      </a:r>
                      <a:r>
                        <a:rPr lang="pt-PT" dirty="0" smtClean="0"/>
                        <a:t> (</a:t>
                      </a:r>
                      <a:r>
                        <a:rPr lang="pt-PT" dirty="0" err="1" smtClean="0"/>
                        <a:t>Zimbardo</a:t>
                      </a:r>
                      <a:r>
                        <a:rPr lang="pt-PT" dirty="0" smtClean="0"/>
                        <a:t>)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dirty="0" smtClean="0"/>
                        <a:t>Cultura (boa vontade)</a:t>
                      </a:r>
                    </a:p>
                    <a:p>
                      <a:pPr algn="ctr"/>
                      <a:r>
                        <a:rPr lang="pt-PT" dirty="0" smtClean="0"/>
                        <a:t>Ciência (objectiva)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CaixaDeTexto 6"/>
          <p:cNvSpPr txBox="1"/>
          <p:nvPr/>
        </p:nvSpPr>
        <p:spPr>
          <a:xfrm rot="18195105">
            <a:off x="2905997" y="4852014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 smtClean="0">
                <a:solidFill>
                  <a:srgbClr val="C00000"/>
                </a:solidFill>
              </a:rPr>
              <a:t>Humanização</a:t>
            </a:r>
            <a:endParaRPr lang="pt-PT" sz="32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Modelo de apresentação predefinido">
  <a:themeElements>
    <a:clrScheme name="Modelo de apresentação predefini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elo de apresentação predefini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elo de apresentação predefini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1028</TotalTime>
  <Words>709</Words>
  <Application>Microsoft Office PowerPoint</Application>
  <PresentationFormat>Apresentação no Ecrã (4:3)</PresentationFormat>
  <Paragraphs>197</Paragraphs>
  <Slides>19</Slides>
  <Notes>19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19</vt:i4>
      </vt:variant>
    </vt:vector>
  </HeadingPairs>
  <TitlesOfParts>
    <vt:vector size="20" baseType="lpstr">
      <vt:lpstr>Modelo de apresentação predefinido</vt:lpstr>
      <vt:lpstr>A face e a  sociologia da instabilidade</vt:lpstr>
      <vt:lpstr>Sociedade sem faces</vt:lpstr>
      <vt:lpstr>As faces sem sociedade</vt:lpstr>
      <vt:lpstr>Dimensões sociais</vt:lpstr>
      <vt:lpstr>Emoções associadas</vt:lpstr>
      <vt:lpstr>Modos de comportamento: civilizado e radical</vt:lpstr>
      <vt:lpstr>Emoções transformam comportamento</vt:lpstr>
      <vt:lpstr>Emoções fundam comportamento</vt:lpstr>
      <vt:lpstr>Os segredos (político-económicos) e a moral (antropocentrada)</vt:lpstr>
      <vt:lpstr>Diferenciação ontológica</vt:lpstr>
      <vt:lpstr>Síntese provisória</vt:lpstr>
      <vt:lpstr>Pessoas boas e activas?</vt:lpstr>
      <vt:lpstr>Sociologia da instabilidade</vt:lpstr>
      <vt:lpstr>Avaliação</vt:lpstr>
      <vt:lpstr>Natureza social humana</vt:lpstr>
      <vt:lpstr>3 estados de espírito e poder</vt:lpstr>
      <vt:lpstr>Avaliação</vt:lpstr>
      <vt:lpstr>Fim</vt:lpstr>
      <vt:lpstr>Dinâmicas Sociais e Modernização</vt:lpstr>
    </vt:vector>
  </TitlesOfParts>
  <Company>O nome da sua organização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O seu nome de utilizador</dc:creator>
  <cp:lastModifiedBy>apad</cp:lastModifiedBy>
  <cp:revision>83</cp:revision>
  <dcterms:created xsi:type="dcterms:W3CDTF">2005-12-05T12:20:13Z</dcterms:created>
  <dcterms:modified xsi:type="dcterms:W3CDTF">2013-10-30T19:57:03Z</dcterms:modified>
</cp:coreProperties>
</file>