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5" r:id="rId2"/>
    <p:sldId id="286" r:id="rId3"/>
    <p:sldId id="287" r:id="rId4"/>
    <p:sldId id="313" r:id="rId5"/>
    <p:sldId id="312" r:id="rId6"/>
    <p:sldId id="321" r:id="rId7"/>
    <p:sldId id="323" r:id="rId8"/>
    <p:sldId id="324" r:id="rId9"/>
    <p:sldId id="325" r:id="rId10"/>
    <p:sldId id="326" r:id="rId11"/>
    <p:sldId id="304" r:id="rId12"/>
    <p:sldId id="296" r:id="rId13"/>
    <p:sldId id="284" r:id="rId14"/>
  </p:sldIdLst>
  <p:sldSz cx="9144000" cy="6858000" type="screen4x3"/>
  <p:notesSz cx="7099300" cy="102346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ce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>
        <p:scale>
          <a:sx n="74" d="100"/>
          <a:sy n="74" d="100"/>
        </p:scale>
        <p:origin x="-7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58" y="-11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pt-P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0B577D3F-E138-46E2-9D9E-FB23019883F1}" type="slidenum">
              <a:rPr lang="pt-PT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39904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0FE70-E34E-446F-90AC-1DF2136973F5}" type="slidenum">
              <a:rPr lang="pt-PT"/>
              <a:pPr/>
              <a:t>1</a:t>
            </a:fld>
            <a:endParaRPr lang="pt-PT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/>
              <a:pPr/>
              <a:t>13</a:t>
            </a:fld>
            <a:endParaRPr lang="pt-PT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A1288-3871-4E20-830E-3D31A47C815A}" type="slidenum">
              <a:rPr lang="pt-PT"/>
              <a:pPr/>
              <a:t>12</a:t>
            </a:fld>
            <a:endParaRPr lang="pt-PT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992EB7-6D1E-4287-A698-161F7F5422ED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scte.pt/~apad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zi.com/nquya3t7_bwf/espirito-e-sociedade" TargetMode="External"/><Relationship Id="rId4" Type="http://schemas.openxmlformats.org/officeDocument/2006/relationships/hyperlink" Target="http://iscte.pt/~apad/estes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en-GB" dirty="0" err="1" smtClean="0"/>
              <a:t>Globalização</a:t>
            </a:r>
            <a:r>
              <a:rPr lang="en-GB" dirty="0" smtClean="0"/>
              <a:t>, </a:t>
            </a:r>
            <a:r>
              <a:rPr lang="en-GB" dirty="0" err="1" smtClean="0"/>
              <a:t>Justiça</a:t>
            </a:r>
            <a:r>
              <a:rPr lang="en-GB" dirty="0" smtClean="0"/>
              <a:t> Social e </a:t>
            </a:r>
            <a:r>
              <a:rPr lang="en-GB" dirty="0" err="1" smtClean="0"/>
              <a:t>Direitos</a:t>
            </a:r>
            <a:r>
              <a:rPr lang="en-GB" dirty="0" smtClean="0"/>
              <a:t> </a:t>
            </a:r>
            <a:r>
              <a:rPr lang="en-GB" dirty="0" err="1" smtClean="0"/>
              <a:t>Humanos</a:t>
            </a:r>
            <a:endParaRPr lang="pt-PT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27088" y="5516563"/>
            <a:ext cx="6408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dirty="0" smtClean="0"/>
              <a:t>António </a:t>
            </a:r>
            <a:r>
              <a:rPr lang="pt-PT" dirty="0"/>
              <a:t>Pedro Dores </a:t>
            </a:r>
            <a:r>
              <a:rPr lang="pt-PT" dirty="0" smtClean="0"/>
              <a:t>(Dez. </a:t>
            </a:r>
            <a:r>
              <a:rPr lang="pt-PT" dirty="0" smtClean="0"/>
              <a:t>2014)</a:t>
            </a:r>
            <a:endParaRPr lang="pt-PT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 </a:t>
            </a:r>
            <a:r>
              <a:rPr lang="en-GB" b="1" dirty="0" err="1" smtClean="0"/>
              <a:t>natureza</a:t>
            </a:r>
            <a:r>
              <a:rPr lang="en-GB" b="1" dirty="0" smtClean="0"/>
              <a:t> da </a:t>
            </a:r>
            <a:r>
              <a:rPr lang="en-GB" b="1" dirty="0" err="1" smtClean="0"/>
              <a:t>sociabilidade</a:t>
            </a:r>
            <a:r>
              <a:rPr lang="en-GB" b="1" dirty="0" smtClean="0"/>
              <a:t> </a:t>
            </a:r>
            <a:r>
              <a:rPr lang="en-GB" b="1" dirty="0" err="1" smtClean="0"/>
              <a:t>humana</a:t>
            </a:r>
            <a:r>
              <a:rPr lang="en-GB" b="1" dirty="0" smtClean="0"/>
              <a:t> </a:t>
            </a:r>
            <a:r>
              <a:rPr lang="en-GB" sz="2800" b="1" dirty="0" smtClean="0"/>
              <a:t>(</a:t>
            </a:r>
            <a:r>
              <a:rPr lang="en-GB" sz="2800" b="1" dirty="0" err="1" smtClean="0"/>
              <a:t>consciência</a:t>
            </a:r>
            <a:r>
              <a:rPr lang="en-GB" sz="2800" b="1" dirty="0" smtClean="0"/>
              <a:t>)</a:t>
            </a:r>
            <a:endParaRPr lang="pt-PT" dirty="0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999626" y="1864602"/>
            <a:ext cx="6755663" cy="3534447"/>
            <a:chOff x="1789" y="1759"/>
            <a:chExt cx="5847" cy="3549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789" y="2254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Feito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4572" y="2182"/>
              <a:ext cx="190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953" y="4478"/>
              <a:ext cx="1237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Sido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131841" y="5157192"/>
            <a:ext cx="2410844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Perversidade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1692" y="3018563"/>
            <a:ext cx="3096343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Discriminação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995936" y="2852936"/>
            <a:ext cx="3168351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Segredo</a:t>
            </a:r>
            <a:r>
              <a:rPr kumimoji="0" lang="pt-PT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2" name="Grupo 21"/>
          <p:cNvGrpSpPr/>
          <p:nvPr/>
        </p:nvGrpSpPr>
        <p:grpSpPr>
          <a:xfrm>
            <a:off x="471305" y="3218791"/>
            <a:ext cx="6465678" cy="2981108"/>
            <a:chOff x="471305" y="3218791"/>
            <a:chExt cx="6465678" cy="2981108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3696623" y="3218791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/>
                <a:t>Política, prisões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471305" y="335699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pt-PT" sz="2600" i="1" dirty="0" smtClean="0">
                  <a:ea typeface="Times New Roman" pitchFamily="18" charset="0"/>
                </a:rPr>
                <a:t>Mulheres, surdos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1901853" y="5504761"/>
              <a:ext cx="487082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>
                  <a:ea typeface="Times New Roman" pitchFamily="18" charset="0"/>
                </a:rPr>
                <a:t>Controlo da liberdade de expressão (trabalho e media)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905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Utopia social </a:t>
            </a:r>
            <a:r>
              <a:rPr lang="en-US" dirty="0" err="1" smtClean="0"/>
              <a:t>cartesiana</a:t>
            </a:r>
            <a:endParaRPr lang="en-US" dirty="0"/>
          </a:p>
        </p:txBody>
      </p:sp>
      <p:sp>
        <p:nvSpPr>
          <p:cNvPr id="14" name="Forma livre 13"/>
          <p:cNvSpPr/>
          <p:nvPr/>
        </p:nvSpPr>
        <p:spPr>
          <a:xfrm>
            <a:off x="899592" y="2636912"/>
            <a:ext cx="7723163" cy="813696"/>
          </a:xfrm>
          <a:custGeom>
            <a:avLst/>
            <a:gdLst>
              <a:gd name="connsiteX0" fmla="*/ 0 w 7723163"/>
              <a:gd name="connsiteY0" fmla="*/ 267286 h 813696"/>
              <a:gd name="connsiteX1" fmla="*/ 154745 w 7723163"/>
              <a:gd name="connsiteY1" fmla="*/ 253219 h 813696"/>
              <a:gd name="connsiteX2" fmla="*/ 196948 w 7723163"/>
              <a:gd name="connsiteY2" fmla="*/ 239151 h 813696"/>
              <a:gd name="connsiteX3" fmla="*/ 295422 w 7723163"/>
              <a:gd name="connsiteY3" fmla="*/ 225083 h 813696"/>
              <a:gd name="connsiteX4" fmla="*/ 407963 w 7723163"/>
              <a:gd name="connsiteY4" fmla="*/ 196948 h 813696"/>
              <a:gd name="connsiteX5" fmla="*/ 450166 w 7723163"/>
              <a:gd name="connsiteY5" fmla="*/ 182880 h 813696"/>
              <a:gd name="connsiteX6" fmla="*/ 534573 w 7723163"/>
              <a:gd name="connsiteY6" fmla="*/ 168813 h 813696"/>
              <a:gd name="connsiteX7" fmla="*/ 576776 w 7723163"/>
              <a:gd name="connsiteY7" fmla="*/ 154745 h 813696"/>
              <a:gd name="connsiteX8" fmla="*/ 604911 w 7723163"/>
              <a:gd name="connsiteY8" fmla="*/ 126609 h 813696"/>
              <a:gd name="connsiteX9" fmla="*/ 661182 w 7723163"/>
              <a:gd name="connsiteY9" fmla="*/ 112542 h 813696"/>
              <a:gd name="connsiteX10" fmla="*/ 745588 w 7723163"/>
              <a:gd name="connsiteY10" fmla="*/ 84406 h 813696"/>
              <a:gd name="connsiteX11" fmla="*/ 787791 w 7723163"/>
              <a:gd name="connsiteY11" fmla="*/ 70339 h 813696"/>
              <a:gd name="connsiteX12" fmla="*/ 844062 w 7723163"/>
              <a:gd name="connsiteY12" fmla="*/ 42203 h 813696"/>
              <a:gd name="connsiteX13" fmla="*/ 928468 w 7723163"/>
              <a:gd name="connsiteY13" fmla="*/ 28136 h 813696"/>
              <a:gd name="connsiteX14" fmla="*/ 1097280 w 7723163"/>
              <a:gd name="connsiteY14" fmla="*/ 0 h 813696"/>
              <a:gd name="connsiteX15" fmla="*/ 1336431 w 7723163"/>
              <a:gd name="connsiteY15" fmla="*/ 14068 h 813696"/>
              <a:gd name="connsiteX16" fmla="*/ 1420837 w 7723163"/>
              <a:gd name="connsiteY16" fmla="*/ 56271 h 813696"/>
              <a:gd name="connsiteX17" fmla="*/ 1477108 w 7723163"/>
              <a:gd name="connsiteY17" fmla="*/ 70339 h 813696"/>
              <a:gd name="connsiteX18" fmla="*/ 1519311 w 7723163"/>
              <a:gd name="connsiteY18" fmla="*/ 84406 h 813696"/>
              <a:gd name="connsiteX19" fmla="*/ 1617785 w 7723163"/>
              <a:gd name="connsiteY19" fmla="*/ 126609 h 813696"/>
              <a:gd name="connsiteX20" fmla="*/ 1659988 w 7723163"/>
              <a:gd name="connsiteY20" fmla="*/ 154745 h 813696"/>
              <a:gd name="connsiteX21" fmla="*/ 1716259 w 7723163"/>
              <a:gd name="connsiteY21" fmla="*/ 168813 h 813696"/>
              <a:gd name="connsiteX22" fmla="*/ 1800665 w 7723163"/>
              <a:gd name="connsiteY22" fmla="*/ 196948 h 813696"/>
              <a:gd name="connsiteX23" fmla="*/ 1871003 w 7723163"/>
              <a:gd name="connsiteY23" fmla="*/ 225083 h 813696"/>
              <a:gd name="connsiteX24" fmla="*/ 1913206 w 7723163"/>
              <a:gd name="connsiteY24" fmla="*/ 253219 h 813696"/>
              <a:gd name="connsiteX25" fmla="*/ 1997613 w 7723163"/>
              <a:gd name="connsiteY25" fmla="*/ 281354 h 813696"/>
              <a:gd name="connsiteX26" fmla="*/ 2039816 w 7723163"/>
              <a:gd name="connsiteY26" fmla="*/ 295422 h 813696"/>
              <a:gd name="connsiteX27" fmla="*/ 2180493 w 7723163"/>
              <a:gd name="connsiteY27" fmla="*/ 323557 h 813696"/>
              <a:gd name="connsiteX28" fmla="*/ 2700997 w 7723163"/>
              <a:gd name="connsiteY28" fmla="*/ 309489 h 813696"/>
              <a:gd name="connsiteX29" fmla="*/ 2757268 w 7723163"/>
              <a:gd name="connsiteY29" fmla="*/ 295422 h 813696"/>
              <a:gd name="connsiteX30" fmla="*/ 2897945 w 7723163"/>
              <a:gd name="connsiteY30" fmla="*/ 267286 h 813696"/>
              <a:gd name="connsiteX31" fmla="*/ 3024554 w 7723163"/>
              <a:gd name="connsiteY31" fmla="*/ 211016 h 813696"/>
              <a:gd name="connsiteX32" fmla="*/ 3080825 w 7723163"/>
              <a:gd name="connsiteY32" fmla="*/ 182880 h 813696"/>
              <a:gd name="connsiteX33" fmla="*/ 3137096 w 7723163"/>
              <a:gd name="connsiteY33" fmla="*/ 168813 h 813696"/>
              <a:gd name="connsiteX34" fmla="*/ 3235569 w 7723163"/>
              <a:gd name="connsiteY34" fmla="*/ 140677 h 813696"/>
              <a:gd name="connsiteX35" fmla="*/ 3277773 w 7723163"/>
              <a:gd name="connsiteY35" fmla="*/ 112542 h 813696"/>
              <a:gd name="connsiteX36" fmla="*/ 3348111 w 7723163"/>
              <a:gd name="connsiteY36" fmla="*/ 98474 h 813696"/>
              <a:gd name="connsiteX37" fmla="*/ 3404382 w 7723163"/>
              <a:gd name="connsiteY37" fmla="*/ 84406 h 813696"/>
              <a:gd name="connsiteX38" fmla="*/ 3460653 w 7723163"/>
              <a:gd name="connsiteY38" fmla="*/ 98474 h 813696"/>
              <a:gd name="connsiteX39" fmla="*/ 3516923 w 7723163"/>
              <a:gd name="connsiteY39" fmla="*/ 140677 h 813696"/>
              <a:gd name="connsiteX40" fmla="*/ 3573194 w 7723163"/>
              <a:gd name="connsiteY40" fmla="*/ 168813 h 813696"/>
              <a:gd name="connsiteX41" fmla="*/ 3742006 w 7723163"/>
              <a:gd name="connsiteY41" fmla="*/ 295422 h 813696"/>
              <a:gd name="connsiteX42" fmla="*/ 3784209 w 7723163"/>
              <a:gd name="connsiteY42" fmla="*/ 309489 h 813696"/>
              <a:gd name="connsiteX43" fmla="*/ 3868616 w 7723163"/>
              <a:gd name="connsiteY43" fmla="*/ 365760 h 813696"/>
              <a:gd name="connsiteX44" fmla="*/ 3995225 w 7723163"/>
              <a:gd name="connsiteY44" fmla="*/ 393896 h 813696"/>
              <a:gd name="connsiteX45" fmla="*/ 4037428 w 7723163"/>
              <a:gd name="connsiteY45" fmla="*/ 422031 h 813696"/>
              <a:gd name="connsiteX46" fmla="*/ 4079631 w 7723163"/>
              <a:gd name="connsiteY46" fmla="*/ 436099 h 813696"/>
              <a:gd name="connsiteX47" fmla="*/ 4262511 w 7723163"/>
              <a:gd name="connsiteY47" fmla="*/ 464234 h 813696"/>
              <a:gd name="connsiteX48" fmla="*/ 4318782 w 7723163"/>
              <a:gd name="connsiteY48" fmla="*/ 478302 h 813696"/>
              <a:gd name="connsiteX49" fmla="*/ 4403188 w 7723163"/>
              <a:gd name="connsiteY49" fmla="*/ 492369 h 813696"/>
              <a:gd name="connsiteX50" fmla="*/ 4459459 w 7723163"/>
              <a:gd name="connsiteY50" fmla="*/ 506437 h 813696"/>
              <a:gd name="connsiteX51" fmla="*/ 4895557 w 7723163"/>
              <a:gd name="connsiteY51" fmla="*/ 520505 h 813696"/>
              <a:gd name="connsiteX52" fmla="*/ 4937760 w 7723163"/>
              <a:gd name="connsiteY52" fmla="*/ 534573 h 813696"/>
              <a:gd name="connsiteX53" fmla="*/ 5008099 w 7723163"/>
              <a:gd name="connsiteY53" fmla="*/ 548640 h 813696"/>
              <a:gd name="connsiteX54" fmla="*/ 5050302 w 7723163"/>
              <a:gd name="connsiteY54" fmla="*/ 576776 h 813696"/>
              <a:gd name="connsiteX55" fmla="*/ 5162843 w 7723163"/>
              <a:gd name="connsiteY55" fmla="*/ 618979 h 813696"/>
              <a:gd name="connsiteX56" fmla="*/ 5261317 w 7723163"/>
              <a:gd name="connsiteY56" fmla="*/ 689317 h 813696"/>
              <a:gd name="connsiteX57" fmla="*/ 5303520 w 7723163"/>
              <a:gd name="connsiteY57" fmla="*/ 717453 h 813696"/>
              <a:gd name="connsiteX58" fmla="*/ 5373859 w 7723163"/>
              <a:gd name="connsiteY58" fmla="*/ 745588 h 813696"/>
              <a:gd name="connsiteX59" fmla="*/ 5458265 w 7723163"/>
              <a:gd name="connsiteY59" fmla="*/ 787791 h 813696"/>
              <a:gd name="connsiteX60" fmla="*/ 5711483 w 7723163"/>
              <a:gd name="connsiteY60" fmla="*/ 773723 h 813696"/>
              <a:gd name="connsiteX61" fmla="*/ 5739619 w 7723163"/>
              <a:gd name="connsiteY61" fmla="*/ 745588 h 813696"/>
              <a:gd name="connsiteX62" fmla="*/ 5795889 w 7723163"/>
              <a:gd name="connsiteY62" fmla="*/ 731520 h 813696"/>
              <a:gd name="connsiteX63" fmla="*/ 5894363 w 7723163"/>
              <a:gd name="connsiteY63" fmla="*/ 675249 h 813696"/>
              <a:gd name="connsiteX64" fmla="*/ 5964702 w 7723163"/>
              <a:gd name="connsiteY64" fmla="*/ 661182 h 813696"/>
              <a:gd name="connsiteX65" fmla="*/ 6020973 w 7723163"/>
              <a:gd name="connsiteY65" fmla="*/ 647114 h 813696"/>
              <a:gd name="connsiteX66" fmla="*/ 6147582 w 7723163"/>
              <a:gd name="connsiteY66" fmla="*/ 590843 h 813696"/>
              <a:gd name="connsiteX67" fmla="*/ 6231988 w 7723163"/>
              <a:gd name="connsiteY67" fmla="*/ 562708 h 813696"/>
              <a:gd name="connsiteX68" fmla="*/ 6274191 w 7723163"/>
              <a:gd name="connsiteY68" fmla="*/ 548640 h 813696"/>
              <a:gd name="connsiteX69" fmla="*/ 6330462 w 7723163"/>
              <a:gd name="connsiteY69" fmla="*/ 534573 h 813696"/>
              <a:gd name="connsiteX70" fmla="*/ 6443003 w 7723163"/>
              <a:gd name="connsiteY70" fmla="*/ 464234 h 813696"/>
              <a:gd name="connsiteX71" fmla="*/ 6541477 w 7723163"/>
              <a:gd name="connsiteY71" fmla="*/ 393896 h 813696"/>
              <a:gd name="connsiteX72" fmla="*/ 6611816 w 7723163"/>
              <a:gd name="connsiteY72" fmla="*/ 323557 h 813696"/>
              <a:gd name="connsiteX73" fmla="*/ 6696222 w 7723163"/>
              <a:gd name="connsiteY73" fmla="*/ 295422 h 813696"/>
              <a:gd name="connsiteX74" fmla="*/ 6752493 w 7723163"/>
              <a:gd name="connsiteY74" fmla="*/ 309489 h 813696"/>
              <a:gd name="connsiteX75" fmla="*/ 6780628 w 7723163"/>
              <a:gd name="connsiteY75" fmla="*/ 337625 h 813696"/>
              <a:gd name="connsiteX76" fmla="*/ 6865034 w 7723163"/>
              <a:gd name="connsiteY76" fmla="*/ 393896 h 813696"/>
              <a:gd name="connsiteX77" fmla="*/ 6907237 w 7723163"/>
              <a:gd name="connsiteY77" fmla="*/ 422031 h 813696"/>
              <a:gd name="connsiteX78" fmla="*/ 6977576 w 7723163"/>
              <a:gd name="connsiteY78" fmla="*/ 492369 h 813696"/>
              <a:gd name="connsiteX79" fmla="*/ 7005711 w 7723163"/>
              <a:gd name="connsiteY79" fmla="*/ 520505 h 813696"/>
              <a:gd name="connsiteX80" fmla="*/ 7019779 w 7723163"/>
              <a:gd name="connsiteY80" fmla="*/ 562708 h 813696"/>
              <a:gd name="connsiteX81" fmla="*/ 7118253 w 7723163"/>
              <a:gd name="connsiteY81" fmla="*/ 647114 h 813696"/>
              <a:gd name="connsiteX82" fmla="*/ 7160456 w 7723163"/>
              <a:gd name="connsiteY82" fmla="*/ 689317 h 813696"/>
              <a:gd name="connsiteX83" fmla="*/ 7723163 w 7723163"/>
              <a:gd name="connsiteY83" fmla="*/ 717453 h 8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723163" h="813696">
                <a:moveTo>
                  <a:pt x="0" y="267286"/>
                </a:moveTo>
                <a:cubicBezTo>
                  <a:pt x="51582" y="262597"/>
                  <a:pt x="103471" y="260544"/>
                  <a:pt x="154745" y="253219"/>
                </a:cubicBezTo>
                <a:cubicBezTo>
                  <a:pt x="169425" y="251122"/>
                  <a:pt x="182407" y="242059"/>
                  <a:pt x="196948" y="239151"/>
                </a:cubicBezTo>
                <a:cubicBezTo>
                  <a:pt x="229462" y="232648"/>
                  <a:pt x="262908" y="231586"/>
                  <a:pt x="295422" y="225083"/>
                </a:cubicBezTo>
                <a:cubicBezTo>
                  <a:pt x="333339" y="217500"/>
                  <a:pt x="371279" y="209176"/>
                  <a:pt x="407963" y="196948"/>
                </a:cubicBezTo>
                <a:cubicBezTo>
                  <a:pt x="422031" y="192259"/>
                  <a:pt x="435690" y="186097"/>
                  <a:pt x="450166" y="182880"/>
                </a:cubicBezTo>
                <a:cubicBezTo>
                  <a:pt x="478011" y="176692"/>
                  <a:pt x="506437" y="173502"/>
                  <a:pt x="534573" y="168813"/>
                </a:cubicBezTo>
                <a:cubicBezTo>
                  <a:pt x="548641" y="164124"/>
                  <a:pt x="564061" y="162374"/>
                  <a:pt x="576776" y="154745"/>
                </a:cubicBezTo>
                <a:cubicBezTo>
                  <a:pt x="588149" y="147921"/>
                  <a:pt x="593048" y="132540"/>
                  <a:pt x="604911" y="126609"/>
                </a:cubicBezTo>
                <a:cubicBezTo>
                  <a:pt x="622204" y="117962"/>
                  <a:pt x="642663" y="118098"/>
                  <a:pt x="661182" y="112542"/>
                </a:cubicBezTo>
                <a:cubicBezTo>
                  <a:pt x="689589" y="104020"/>
                  <a:pt x="717453" y="93784"/>
                  <a:pt x="745588" y="84406"/>
                </a:cubicBezTo>
                <a:cubicBezTo>
                  <a:pt x="759656" y="79717"/>
                  <a:pt x="774528" y="76971"/>
                  <a:pt x="787791" y="70339"/>
                </a:cubicBezTo>
                <a:cubicBezTo>
                  <a:pt x="806548" y="60960"/>
                  <a:pt x="823975" y="48229"/>
                  <a:pt x="844062" y="42203"/>
                </a:cubicBezTo>
                <a:cubicBezTo>
                  <a:pt x="871382" y="34007"/>
                  <a:pt x="900405" y="33238"/>
                  <a:pt x="928468" y="28136"/>
                </a:cubicBezTo>
                <a:cubicBezTo>
                  <a:pt x="1079343" y="704"/>
                  <a:pt x="908540" y="26963"/>
                  <a:pt x="1097280" y="0"/>
                </a:cubicBezTo>
                <a:cubicBezTo>
                  <a:pt x="1176997" y="4689"/>
                  <a:pt x="1256973" y="6122"/>
                  <a:pt x="1336431" y="14068"/>
                </a:cubicBezTo>
                <a:cubicBezTo>
                  <a:pt x="1387975" y="19222"/>
                  <a:pt x="1373934" y="36170"/>
                  <a:pt x="1420837" y="56271"/>
                </a:cubicBezTo>
                <a:cubicBezTo>
                  <a:pt x="1438608" y="63887"/>
                  <a:pt x="1458518" y="65028"/>
                  <a:pt x="1477108" y="70339"/>
                </a:cubicBezTo>
                <a:cubicBezTo>
                  <a:pt x="1491366" y="74413"/>
                  <a:pt x="1505681" y="78565"/>
                  <a:pt x="1519311" y="84406"/>
                </a:cubicBezTo>
                <a:cubicBezTo>
                  <a:pt x="1640995" y="136556"/>
                  <a:pt x="1518812" y="93619"/>
                  <a:pt x="1617785" y="126609"/>
                </a:cubicBezTo>
                <a:cubicBezTo>
                  <a:pt x="1631853" y="135988"/>
                  <a:pt x="1644448" y="148085"/>
                  <a:pt x="1659988" y="154745"/>
                </a:cubicBezTo>
                <a:cubicBezTo>
                  <a:pt x="1677759" y="162361"/>
                  <a:pt x="1697740" y="163257"/>
                  <a:pt x="1716259" y="168813"/>
                </a:cubicBezTo>
                <a:cubicBezTo>
                  <a:pt x="1744665" y="177335"/>
                  <a:pt x="1773129" y="185934"/>
                  <a:pt x="1800665" y="196948"/>
                </a:cubicBezTo>
                <a:cubicBezTo>
                  <a:pt x="1824111" y="206326"/>
                  <a:pt x="1848417" y="213790"/>
                  <a:pt x="1871003" y="225083"/>
                </a:cubicBezTo>
                <a:cubicBezTo>
                  <a:pt x="1886125" y="232644"/>
                  <a:pt x="1897756" y="246352"/>
                  <a:pt x="1913206" y="253219"/>
                </a:cubicBezTo>
                <a:cubicBezTo>
                  <a:pt x="1940307" y="265264"/>
                  <a:pt x="1969477" y="271976"/>
                  <a:pt x="1997613" y="281354"/>
                </a:cubicBezTo>
                <a:cubicBezTo>
                  <a:pt x="2011681" y="286043"/>
                  <a:pt x="2025275" y="292514"/>
                  <a:pt x="2039816" y="295422"/>
                </a:cubicBezTo>
                <a:lnTo>
                  <a:pt x="2180493" y="323557"/>
                </a:lnTo>
                <a:cubicBezTo>
                  <a:pt x="2353994" y="318868"/>
                  <a:pt x="2527638" y="317945"/>
                  <a:pt x="2700997" y="309489"/>
                </a:cubicBezTo>
                <a:cubicBezTo>
                  <a:pt x="2720308" y="308547"/>
                  <a:pt x="2738363" y="299473"/>
                  <a:pt x="2757268" y="295422"/>
                </a:cubicBezTo>
                <a:cubicBezTo>
                  <a:pt x="2804028" y="285402"/>
                  <a:pt x="2897945" y="267286"/>
                  <a:pt x="2897945" y="267286"/>
                </a:cubicBezTo>
                <a:cubicBezTo>
                  <a:pt x="3022097" y="184519"/>
                  <a:pt x="2823645" y="311472"/>
                  <a:pt x="3024554" y="211016"/>
                </a:cubicBezTo>
                <a:cubicBezTo>
                  <a:pt x="3043311" y="201637"/>
                  <a:pt x="3061189" y="190243"/>
                  <a:pt x="3080825" y="182880"/>
                </a:cubicBezTo>
                <a:cubicBezTo>
                  <a:pt x="3098928" y="176091"/>
                  <a:pt x="3118506" y="174124"/>
                  <a:pt x="3137096" y="168813"/>
                </a:cubicBezTo>
                <a:cubicBezTo>
                  <a:pt x="3278418" y="128436"/>
                  <a:pt x="3059594" y="184672"/>
                  <a:pt x="3235569" y="140677"/>
                </a:cubicBezTo>
                <a:cubicBezTo>
                  <a:pt x="3249637" y="131299"/>
                  <a:pt x="3261942" y="118479"/>
                  <a:pt x="3277773" y="112542"/>
                </a:cubicBezTo>
                <a:cubicBezTo>
                  <a:pt x="3300161" y="104147"/>
                  <a:pt x="3324770" y="103661"/>
                  <a:pt x="3348111" y="98474"/>
                </a:cubicBezTo>
                <a:cubicBezTo>
                  <a:pt x="3366985" y="94280"/>
                  <a:pt x="3385625" y="89095"/>
                  <a:pt x="3404382" y="84406"/>
                </a:cubicBezTo>
                <a:cubicBezTo>
                  <a:pt x="3423139" y="89095"/>
                  <a:pt x="3443360" y="89827"/>
                  <a:pt x="3460653" y="98474"/>
                </a:cubicBezTo>
                <a:cubicBezTo>
                  <a:pt x="3481624" y="108959"/>
                  <a:pt x="3497041" y="128251"/>
                  <a:pt x="3516923" y="140677"/>
                </a:cubicBezTo>
                <a:cubicBezTo>
                  <a:pt x="3534706" y="151792"/>
                  <a:pt x="3556014" y="156787"/>
                  <a:pt x="3573194" y="168813"/>
                </a:cubicBezTo>
                <a:cubicBezTo>
                  <a:pt x="3610599" y="194997"/>
                  <a:pt x="3694507" y="279590"/>
                  <a:pt x="3742006" y="295422"/>
                </a:cubicBezTo>
                <a:lnTo>
                  <a:pt x="3784209" y="309489"/>
                </a:lnTo>
                <a:cubicBezTo>
                  <a:pt x="3812345" y="328246"/>
                  <a:pt x="3835458" y="359128"/>
                  <a:pt x="3868616" y="365760"/>
                </a:cubicBezTo>
                <a:cubicBezTo>
                  <a:pt x="3957913" y="383620"/>
                  <a:pt x="3915758" y="374029"/>
                  <a:pt x="3995225" y="393896"/>
                </a:cubicBezTo>
                <a:cubicBezTo>
                  <a:pt x="4009293" y="403274"/>
                  <a:pt x="4022306" y="414470"/>
                  <a:pt x="4037428" y="422031"/>
                </a:cubicBezTo>
                <a:cubicBezTo>
                  <a:pt x="4050691" y="428663"/>
                  <a:pt x="4065245" y="432503"/>
                  <a:pt x="4079631" y="436099"/>
                </a:cubicBezTo>
                <a:cubicBezTo>
                  <a:pt x="4165677" y="457610"/>
                  <a:pt x="4160022" y="447152"/>
                  <a:pt x="4262511" y="464234"/>
                </a:cubicBezTo>
                <a:cubicBezTo>
                  <a:pt x="4281582" y="467413"/>
                  <a:pt x="4299823" y="474510"/>
                  <a:pt x="4318782" y="478302"/>
                </a:cubicBezTo>
                <a:cubicBezTo>
                  <a:pt x="4346751" y="483896"/>
                  <a:pt x="4375219" y="486775"/>
                  <a:pt x="4403188" y="492369"/>
                </a:cubicBezTo>
                <a:cubicBezTo>
                  <a:pt x="4422147" y="496161"/>
                  <a:pt x="4440156" y="505334"/>
                  <a:pt x="4459459" y="506437"/>
                </a:cubicBezTo>
                <a:cubicBezTo>
                  <a:pt x="4604664" y="514735"/>
                  <a:pt x="4750191" y="515816"/>
                  <a:pt x="4895557" y="520505"/>
                </a:cubicBezTo>
                <a:cubicBezTo>
                  <a:pt x="4909625" y="525194"/>
                  <a:pt x="4923374" y="530977"/>
                  <a:pt x="4937760" y="534573"/>
                </a:cubicBezTo>
                <a:cubicBezTo>
                  <a:pt x="4960957" y="540372"/>
                  <a:pt x="4985711" y="540244"/>
                  <a:pt x="5008099" y="548640"/>
                </a:cubicBezTo>
                <a:cubicBezTo>
                  <a:pt x="5023930" y="554577"/>
                  <a:pt x="5035622" y="568388"/>
                  <a:pt x="5050302" y="576776"/>
                </a:cubicBezTo>
                <a:cubicBezTo>
                  <a:pt x="5107516" y="609470"/>
                  <a:pt x="5101302" y="603593"/>
                  <a:pt x="5162843" y="618979"/>
                </a:cubicBezTo>
                <a:cubicBezTo>
                  <a:pt x="5262284" y="685272"/>
                  <a:pt x="5139199" y="602089"/>
                  <a:pt x="5261317" y="689317"/>
                </a:cubicBezTo>
                <a:cubicBezTo>
                  <a:pt x="5275075" y="699144"/>
                  <a:pt x="5288398" y="709892"/>
                  <a:pt x="5303520" y="717453"/>
                </a:cubicBezTo>
                <a:cubicBezTo>
                  <a:pt x="5326106" y="728746"/>
                  <a:pt x="5351272" y="734295"/>
                  <a:pt x="5373859" y="745588"/>
                </a:cubicBezTo>
                <a:cubicBezTo>
                  <a:pt x="5482947" y="800131"/>
                  <a:pt x="5352181" y="752429"/>
                  <a:pt x="5458265" y="787791"/>
                </a:cubicBezTo>
                <a:cubicBezTo>
                  <a:pt x="5542671" y="783102"/>
                  <a:pt x="5627882" y="786263"/>
                  <a:pt x="5711483" y="773723"/>
                </a:cubicBezTo>
                <a:cubicBezTo>
                  <a:pt x="5724599" y="771756"/>
                  <a:pt x="5727756" y="751519"/>
                  <a:pt x="5739619" y="745588"/>
                </a:cubicBezTo>
                <a:cubicBezTo>
                  <a:pt x="5756912" y="736942"/>
                  <a:pt x="5777132" y="736209"/>
                  <a:pt x="5795889" y="731520"/>
                </a:cubicBezTo>
                <a:cubicBezTo>
                  <a:pt x="5826757" y="710942"/>
                  <a:pt x="5858673" y="687146"/>
                  <a:pt x="5894363" y="675249"/>
                </a:cubicBezTo>
                <a:cubicBezTo>
                  <a:pt x="5917047" y="667688"/>
                  <a:pt x="5941361" y="666369"/>
                  <a:pt x="5964702" y="661182"/>
                </a:cubicBezTo>
                <a:cubicBezTo>
                  <a:pt x="5983576" y="656988"/>
                  <a:pt x="6002216" y="651803"/>
                  <a:pt x="6020973" y="647114"/>
                </a:cubicBezTo>
                <a:cubicBezTo>
                  <a:pt x="6087851" y="602529"/>
                  <a:pt x="6047139" y="624324"/>
                  <a:pt x="6147582" y="590843"/>
                </a:cubicBezTo>
                <a:lnTo>
                  <a:pt x="6231988" y="562708"/>
                </a:lnTo>
                <a:cubicBezTo>
                  <a:pt x="6246056" y="558019"/>
                  <a:pt x="6259805" y="552236"/>
                  <a:pt x="6274191" y="548640"/>
                </a:cubicBezTo>
                <a:lnTo>
                  <a:pt x="6330462" y="534573"/>
                </a:lnTo>
                <a:cubicBezTo>
                  <a:pt x="6418596" y="490505"/>
                  <a:pt x="6357779" y="525109"/>
                  <a:pt x="6443003" y="464234"/>
                </a:cubicBezTo>
                <a:cubicBezTo>
                  <a:pt x="6481511" y="436728"/>
                  <a:pt x="6503858" y="427335"/>
                  <a:pt x="6541477" y="393896"/>
                </a:cubicBezTo>
                <a:cubicBezTo>
                  <a:pt x="6566260" y="371867"/>
                  <a:pt x="6580359" y="334042"/>
                  <a:pt x="6611816" y="323557"/>
                </a:cubicBezTo>
                <a:lnTo>
                  <a:pt x="6696222" y="295422"/>
                </a:lnTo>
                <a:cubicBezTo>
                  <a:pt x="6714979" y="300111"/>
                  <a:pt x="6735200" y="300842"/>
                  <a:pt x="6752493" y="309489"/>
                </a:cubicBezTo>
                <a:cubicBezTo>
                  <a:pt x="6764356" y="315420"/>
                  <a:pt x="6770017" y="329667"/>
                  <a:pt x="6780628" y="337625"/>
                </a:cubicBezTo>
                <a:cubicBezTo>
                  <a:pt x="6807679" y="357914"/>
                  <a:pt x="6836899" y="375139"/>
                  <a:pt x="6865034" y="393896"/>
                </a:cubicBezTo>
                <a:cubicBezTo>
                  <a:pt x="6879102" y="403274"/>
                  <a:pt x="6895282" y="410076"/>
                  <a:pt x="6907237" y="422031"/>
                </a:cubicBezTo>
                <a:lnTo>
                  <a:pt x="6977576" y="492369"/>
                </a:lnTo>
                <a:lnTo>
                  <a:pt x="7005711" y="520505"/>
                </a:lnTo>
                <a:cubicBezTo>
                  <a:pt x="7010400" y="534573"/>
                  <a:pt x="7011554" y="550370"/>
                  <a:pt x="7019779" y="562708"/>
                </a:cubicBezTo>
                <a:cubicBezTo>
                  <a:pt x="7043051" y="597616"/>
                  <a:pt x="7087915" y="621110"/>
                  <a:pt x="7118253" y="647114"/>
                </a:cubicBezTo>
                <a:cubicBezTo>
                  <a:pt x="7133358" y="660061"/>
                  <a:pt x="7145173" y="676581"/>
                  <a:pt x="7160456" y="689317"/>
                </a:cubicBezTo>
                <a:cubicBezTo>
                  <a:pt x="7309709" y="813696"/>
                  <a:pt x="7568629" y="717453"/>
                  <a:pt x="7723163" y="717453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rma livre 14"/>
          <p:cNvSpPr/>
          <p:nvPr/>
        </p:nvSpPr>
        <p:spPr>
          <a:xfrm>
            <a:off x="971600" y="3645024"/>
            <a:ext cx="7765366" cy="689595"/>
          </a:xfrm>
          <a:custGeom>
            <a:avLst/>
            <a:gdLst>
              <a:gd name="connsiteX0" fmla="*/ 0 w 7765366"/>
              <a:gd name="connsiteY0" fmla="*/ 253303 h 689595"/>
              <a:gd name="connsiteX1" fmla="*/ 98474 w 7765366"/>
              <a:gd name="connsiteY1" fmla="*/ 211100 h 689595"/>
              <a:gd name="connsiteX2" fmla="*/ 182880 w 7765366"/>
              <a:gd name="connsiteY2" fmla="*/ 154829 h 689595"/>
              <a:gd name="connsiteX3" fmla="*/ 225083 w 7765366"/>
              <a:gd name="connsiteY3" fmla="*/ 126693 h 689595"/>
              <a:gd name="connsiteX4" fmla="*/ 281354 w 7765366"/>
              <a:gd name="connsiteY4" fmla="*/ 98558 h 689595"/>
              <a:gd name="connsiteX5" fmla="*/ 337625 w 7765366"/>
              <a:gd name="connsiteY5" fmla="*/ 42287 h 689595"/>
              <a:gd name="connsiteX6" fmla="*/ 393896 w 7765366"/>
              <a:gd name="connsiteY6" fmla="*/ 28220 h 689595"/>
              <a:gd name="connsiteX7" fmla="*/ 478302 w 7765366"/>
              <a:gd name="connsiteY7" fmla="*/ 14152 h 689595"/>
              <a:gd name="connsiteX8" fmla="*/ 520505 w 7765366"/>
              <a:gd name="connsiteY8" fmla="*/ 84 h 689595"/>
              <a:gd name="connsiteX9" fmla="*/ 604911 w 7765366"/>
              <a:gd name="connsiteY9" fmla="*/ 14152 h 689595"/>
              <a:gd name="connsiteX10" fmla="*/ 661182 w 7765366"/>
              <a:gd name="connsiteY10" fmla="*/ 42287 h 689595"/>
              <a:gd name="connsiteX11" fmla="*/ 731520 w 7765366"/>
              <a:gd name="connsiteY11" fmla="*/ 56355 h 689595"/>
              <a:gd name="connsiteX12" fmla="*/ 872197 w 7765366"/>
              <a:gd name="connsiteY12" fmla="*/ 112626 h 689595"/>
              <a:gd name="connsiteX13" fmla="*/ 942536 w 7765366"/>
              <a:gd name="connsiteY13" fmla="*/ 140761 h 689595"/>
              <a:gd name="connsiteX14" fmla="*/ 1111348 w 7765366"/>
              <a:gd name="connsiteY14" fmla="*/ 154829 h 689595"/>
              <a:gd name="connsiteX15" fmla="*/ 1336431 w 7765366"/>
              <a:gd name="connsiteY15" fmla="*/ 239235 h 689595"/>
              <a:gd name="connsiteX16" fmla="*/ 1420837 w 7765366"/>
              <a:gd name="connsiteY16" fmla="*/ 267370 h 689595"/>
              <a:gd name="connsiteX17" fmla="*/ 1589650 w 7765366"/>
              <a:gd name="connsiteY17" fmla="*/ 337709 h 689595"/>
              <a:gd name="connsiteX18" fmla="*/ 1659988 w 7765366"/>
              <a:gd name="connsiteY18" fmla="*/ 365844 h 689595"/>
              <a:gd name="connsiteX19" fmla="*/ 1786597 w 7765366"/>
              <a:gd name="connsiteY19" fmla="*/ 393980 h 689595"/>
              <a:gd name="connsiteX20" fmla="*/ 1955410 w 7765366"/>
              <a:gd name="connsiteY20" fmla="*/ 422115 h 689595"/>
              <a:gd name="connsiteX21" fmla="*/ 2011680 w 7765366"/>
              <a:gd name="connsiteY21" fmla="*/ 436183 h 689595"/>
              <a:gd name="connsiteX22" fmla="*/ 2082019 w 7765366"/>
              <a:gd name="connsiteY22" fmla="*/ 450250 h 689595"/>
              <a:gd name="connsiteX23" fmla="*/ 2180493 w 7765366"/>
              <a:gd name="connsiteY23" fmla="*/ 506521 h 689595"/>
              <a:gd name="connsiteX24" fmla="*/ 2391508 w 7765366"/>
              <a:gd name="connsiteY24" fmla="*/ 534657 h 689595"/>
              <a:gd name="connsiteX25" fmla="*/ 2461846 w 7765366"/>
              <a:gd name="connsiteY25" fmla="*/ 548724 h 689595"/>
              <a:gd name="connsiteX26" fmla="*/ 2518117 w 7765366"/>
              <a:gd name="connsiteY26" fmla="*/ 562792 h 689595"/>
              <a:gd name="connsiteX27" fmla="*/ 2912013 w 7765366"/>
              <a:gd name="connsiteY27" fmla="*/ 576860 h 689595"/>
              <a:gd name="connsiteX28" fmla="*/ 3334043 w 7765366"/>
              <a:gd name="connsiteY28" fmla="*/ 604995 h 689595"/>
              <a:gd name="connsiteX29" fmla="*/ 4051496 w 7765366"/>
              <a:gd name="connsiteY29" fmla="*/ 604995 h 689595"/>
              <a:gd name="connsiteX30" fmla="*/ 4135902 w 7765366"/>
              <a:gd name="connsiteY30" fmla="*/ 590927 h 689595"/>
              <a:gd name="connsiteX31" fmla="*/ 4220308 w 7765366"/>
              <a:gd name="connsiteY31" fmla="*/ 562792 h 689595"/>
              <a:gd name="connsiteX32" fmla="*/ 4262511 w 7765366"/>
              <a:gd name="connsiteY32" fmla="*/ 548724 h 689595"/>
              <a:gd name="connsiteX33" fmla="*/ 4712677 w 7765366"/>
              <a:gd name="connsiteY33" fmla="*/ 534657 h 689595"/>
              <a:gd name="connsiteX34" fmla="*/ 4797083 w 7765366"/>
              <a:gd name="connsiteY34" fmla="*/ 520589 h 689595"/>
              <a:gd name="connsiteX35" fmla="*/ 4853354 w 7765366"/>
              <a:gd name="connsiteY35" fmla="*/ 506521 h 689595"/>
              <a:gd name="connsiteX36" fmla="*/ 5584874 w 7765366"/>
              <a:gd name="connsiteY36" fmla="*/ 492453 h 689595"/>
              <a:gd name="connsiteX37" fmla="*/ 5711483 w 7765366"/>
              <a:gd name="connsiteY37" fmla="*/ 464318 h 689595"/>
              <a:gd name="connsiteX38" fmla="*/ 5753686 w 7765366"/>
              <a:gd name="connsiteY38" fmla="*/ 436183 h 689595"/>
              <a:gd name="connsiteX39" fmla="*/ 5894363 w 7765366"/>
              <a:gd name="connsiteY39" fmla="*/ 379912 h 689595"/>
              <a:gd name="connsiteX40" fmla="*/ 6063176 w 7765366"/>
              <a:gd name="connsiteY40" fmla="*/ 309573 h 689595"/>
              <a:gd name="connsiteX41" fmla="*/ 6175717 w 7765366"/>
              <a:gd name="connsiteY41" fmla="*/ 267370 h 689595"/>
              <a:gd name="connsiteX42" fmla="*/ 6443003 w 7765366"/>
              <a:gd name="connsiteY42" fmla="*/ 168897 h 689595"/>
              <a:gd name="connsiteX43" fmla="*/ 6555545 w 7765366"/>
              <a:gd name="connsiteY43" fmla="*/ 112626 h 689595"/>
              <a:gd name="connsiteX44" fmla="*/ 6597748 w 7765366"/>
              <a:gd name="connsiteY44" fmla="*/ 84490 h 689595"/>
              <a:gd name="connsiteX45" fmla="*/ 6710290 w 7765366"/>
              <a:gd name="connsiteY45" fmla="*/ 56355 h 689595"/>
              <a:gd name="connsiteX46" fmla="*/ 6766560 w 7765366"/>
              <a:gd name="connsiteY46" fmla="*/ 28220 h 689595"/>
              <a:gd name="connsiteX47" fmla="*/ 6850966 w 7765366"/>
              <a:gd name="connsiteY47" fmla="*/ 84 h 689595"/>
              <a:gd name="connsiteX48" fmla="*/ 6935373 w 7765366"/>
              <a:gd name="connsiteY48" fmla="*/ 14152 h 689595"/>
              <a:gd name="connsiteX49" fmla="*/ 6949440 w 7765366"/>
              <a:gd name="connsiteY49" fmla="*/ 56355 h 689595"/>
              <a:gd name="connsiteX50" fmla="*/ 6977576 w 7765366"/>
              <a:gd name="connsiteY50" fmla="*/ 84490 h 689595"/>
              <a:gd name="connsiteX51" fmla="*/ 7005711 w 7765366"/>
              <a:gd name="connsiteY51" fmla="*/ 126693 h 689595"/>
              <a:gd name="connsiteX52" fmla="*/ 7104185 w 7765366"/>
              <a:gd name="connsiteY52" fmla="*/ 309573 h 689595"/>
              <a:gd name="connsiteX53" fmla="*/ 7160456 w 7765366"/>
              <a:gd name="connsiteY53" fmla="*/ 365844 h 689595"/>
              <a:gd name="connsiteX54" fmla="*/ 7216726 w 7765366"/>
              <a:gd name="connsiteY54" fmla="*/ 422115 h 689595"/>
              <a:gd name="connsiteX55" fmla="*/ 7287065 w 7765366"/>
              <a:gd name="connsiteY55" fmla="*/ 478386 h 689595"/>
              <a:gd name="connsiteX56" fmla="*/ 7427742 w 7765366"/>
              <a:gd name="connsiteY56" fmla="*/ 506521 h 689595"/>
              <a:gd name="connsiteX57" fmla="*/ 7652825 w 7765366"/>
              <a:gd name="connsiteY57" fmla="*/ 534657 h 689595"/>
              <a:gd name="connsiteX58" fmla="*/ 7765366 w 7765366"/>
              <a:gd name="connsiteY58" fmla="*/ 548724 h 68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7765366" h="689595">
                <a:moveTo>
                  <a:pt x="0" y="253303"/>
                </a:moveTo>
                <a:cubicBezTo>
                  <a:pt x="43658" y="238750"/>
                  <a:pt x="55018" y="237174"/>
                  <a:pt x="98474" y="211100"/>
                </a:cubicBezTo>
                <a:cubicBezTo>
                  <a:pt x="127470" y="193703"/>
                  <a:pt x="154745" y="173586"/>
                  <a:pt x="182880" y="154829"/>
                </a:cubicBezTo>
                <a:cubicBezTo>
                  <a:pt x="196948" y="145450"/>
                  <a:pt x="209961" y="134254"/>
                  <a:pt x="225083" y="126693"/>
                </a:cubicBezTo>
                <a:cubicBezTo>
                  <a:pt x="243840" y="117315"/>
                  <a:pt x="264577" y="111140"/>
                  <a:pt x="281354" y="98558"/>
                </a:cubicBezTo>
                <a:cubicBezTo>
                  <a:pt x="302575" y="82642"/>
                  <a:pt x="311891" y="48720"/>
                  <a:pt x="337625" y="42287"/>
                </a:cubicBezTo>
                <a:cubicBezTo>
                  <a:pt x="356382" y="37598"/>
                  <a:pt x="374937" y="32012"/>
                  <a:pt x="393896" y="28220"/>
                </a:cubicBezTo>
                <a:cubicBezTo>
                  <a:pt x="421866" y="22626"/>
                  <a:pt x="450458" y="20340"/>
                  <a:pt x="478302" y="14152"/>
                </a:cubicBezTo>
                <a:cubicBezTo>
                  <a:pt x="492778" y="10935"/>
                  <a:pt x="506437" y="4773"/>
                  <a:pt x="520505" y="84"/>
                </a:cubicBezTo>
                <a:cubicBezTo>
                  <a:pt x="548640" y="4773"/>
                  <a:pt x="577590" y="5956"/>
                  <a:pt x="604911" y="14152"/>
                </a:cubicBezTo>
                <a:cubicBezTo>
                  <a:pt x="624997" y="20178"/>
                  <a:pt x="641287" y="35655"/>
                  <a:pt x="661182" y="42287"/>
                </a:cubicBezTo>
                <a:cubicBezTo>
                  <a:pt x="683865" y="49848"/>
                  <a:pt x="708074" y="51666"/>
                  <a:pt x="731520" y="56355"/>
                </a:cubicBezTo>
                <a:cubicBezTo>
                  <a:pt x="859392" y="133078"/>
                  <a:pt x="742665" y="73767"/>
                  <a:pt x="872197" y="112626"/>
                </a:cubicBezTo>
                <a:cubicBezTo>
                  <a:pt x="896384" y="119882"/>
                  <a:pt x="917668" y="136373"/>
                  <a:pt x="942536" y="140761"/>
                </a:cubicBezTo>
                <a:cubicBezTo>
                  <a:pt x="998143" y="150574"/>
                  <a:pt x="1055077" y="150140"/>
                  <a:pt x="1111348" y="154829"/>
                </a:cubicBezTo>
                <a:cubicBezTo>
                  <a:pt x="1220671" y="209489"/>
                  <a:pt x="1147727" y="176334"/>
                  <a:pt x="1336431" y="239235"/>
                </a:cubicBezTo>
                <a:cubicBezTo>
                  <a:pt x="1364566" y="248613"/>
                  <a:pt x="1394311" y="254107"/>
                  <a:pt x="1420837" y="267370"/>
                </a:cubicBezTo>
                <a:cubicBezTo>
                  <a:pt x="1558695" y="336299"/>
                  <a:pt x="1450015" y="286933"/>
                  <a:pt x="1589650" y="337709"/>
                </a:cubicBezTo>
                <a:cubicBezTo>
                  <a:pt x="1613382" y="346339"/>
                  <a:pt x="1636032" y="357859"/>
                  <a:pt x="1659988" y="365844"/>
                </a:cubicBezTo>
                <a:cubicBezTo>
                  <a:pt x="1694295" y="377280"/>
                  <a:pt x="1753149" y="386547"/>
                  <a:pt x="1786597" y="393980"/>
                </a:cubicBezTo>
                <a:cubicBezTo>
                  <a:pt x="1906093" y="420534"/>
                  <a:pt x="1771772" y="399160"/>
                  <a:pt x="1955410" y="422115"/>
                </a:cubicBezTo>
                <a:cubicBezTo>
                  <a:pt x="1974167" y="426804"/>
                  <a:pt x="1992806" y="431989"/>
                  <a:pt x="2011680" y="436183"/>
                </a:cubicBezTo>
                <a:cubicBezTo>
                  <a:pt x="2035021" y="441370"/>
                  <a:pt x="2059948" y="441054"/>
                  <a:pt x="2082019" y="450250"/>
                </a:cubicBezTo>
                <a:cubicBezTo>
                  <a:pt x="2116917" y="464791"/>
                  <a:pt x="2144890" y="493805"/>
                  <a:pt x="2180493" y="506521"/>
                </a:cubicBezTo>
                <a:cubicBezTo>
                  <a:pt x="2191248" y="510362"/>
                  <a:pt x="2388752" y="534233"/>
                  <a:pt x="2391508" y="534657"/>
                </a:cubicBezTo>
                <a:cubicBezTo>
                  <a:pt x="2415140" y="538293"/>
                  <a:pt x="2438505" y="543537"/>
                  <a:pt x="2461846" y="548724"/>
                </a:cubicBezTo>
                <a:cubicBezTo>
                  <a:pt x="2480720" y="552918"/>
                  <a:pt x="2498820" y="561586"/>
                  <a:pt x="2518117" y="562792"/>
                </a:cubicBezTo>
                <a:cubicBezTo>
                  <a:pt x="2649244" y="570988"/>
                  <a:pt x="2780806" y="570073"/>
                  <a:pt x="2912013" y="576860"/>
                </a:cubicBezTo>
                <a:cubicBezTo>
                  <a:pt x="3052814" y="584143"/>
                  <a:pt x="3334043" y="604995"/>
                  <a:pt x="3334043" y="604995"/>
                </a:cubicBezTo>
                <a:cubicBezTo>
                  <a:pt x="3587836" y="689595"/>
                  <a:pt x="3391611" y="629436"/>
                  <a:pt x="4051496" y="604995"/>
                </a:cubicBezTo>
                <a:cubicBezTo>
                  <a:pt x="4080000" y="603939"/>
                  <a:pt x="4108230" y="597845"/>
                  <a:pt x="4135902" y="590927"/>
                </a:cubicBezTo>
                <a:cubicBezTo>
                  <a:pt x="4164674" y="583734"/>
                  <a:pt x="4192173" y="572170"/>
                  <a:pt x="4220308" y="562792"/>
                </a:cubicBezTo>
                <a:cubicBezTo>
                  <a:pt x="4234376" y="558103"/>
                  <a:pt x="4247690" y="549187"/>
                  <a:pt x="4262511" y="548724"/>
                </a:cubicBezTo>
                <a:lnTo>
                  <a:pt x="4712677" y="534657"/>
                </a:lnTo>
                <a:cubicBezTo>
                  <a:pt x="4740812" y="529968"/>
                  <a:pt x="4769113" y="526183"/>
                  <a:pt x="4797083" y="520589"/>
                </a:cubicBezTo>
                <a:cubicBezTo>
                  <a:pt x="4816042" y="516797"/>
                  <a:pt x="4834032" y="507211"/>
                  <a:pt x="4853354" y="506521"/>
                </a:cubicBezTo>
                <a:cubicBezTo>
                  <a:pt x="5097084" y="497816"/>
                  <a:pt x="5341034" y="497142"/>
                  <a:pt x="5584874" y="492453"/>
                </a:cubicBezTo>
                <a:cubicBezTo>
                  <a:pt x="5597400" y="489948"/>
                  <a:pt x="5694094" y="471771"/>
                  <a:pt x="5711483" y="464318"/>
                </a:cubicBezTo>
                <a:cubicBezTo>
                  <a:pt x="5727023" y="457658"/>
                  <a:pt x="5738335" y="443268"/>
                  <a:pt x="5753686" y="436183"/>
                </a:cubicBezTo>
                <a:cubicBezTo>
                  <a:pt x="5799542" y="415019"/>
                  <a:pt x="5849190" y="402498"/>
                  <a:pt x="5894363" y="379912"/>
                </a:cubicBezTo>
                <a:cubicBezTo>
                  <a:pt x="6024198" y="314994"/>
                  <a:pt x="5966215" y="333814"/>
                  <a:pt x="6063176" y="309573"/>
                </a:cubicBezTo>
                <a:cubicBezTo>
                  <a:pt x="6171368" y="237446"/>
                  <a:pt x="6023612" y="328212"/>
                  <a:pt x="6175717" y="267370"/>
                </a:cubicBezTo>
                <a:cubicBezTo>
                  <a:pt x="6455939" y="155281"/>
                  <a:pt x="6182030" y="226890"/>
                  <a:pt x="6443003" y="168897"/>
                </a:cubicBezTo>
                <a:cubicBezTo>
                  <a:pt x="6540780" y="103711"/>
                  <a:pt x="6417886" y="181455"/>
                  <a:pt x="6555545" y="112626"/>
                </a:cubicBezTo>
                <a:cubicBezTo>
                  <a:pt x="6570667" y="105065"/>
                  <a:pt x="6581859" y="90268"/>
                  <a:pt x="6597748" y="84490"/>
                </a:cubicBezTo>
                <a:cubicBezTo>
                  <a:pt x="6634088" y="71275"/>
                  <a:pt x="6672776" y="65733"/>
                  <a:pt x="6710290" y="56355"/>
                </a:cubicBezTo>
                <a:cubicBezTo>
                  <a:pt x="6729047" y="46977"/>
                  <a:pt x="6747089" y="36008"/>
                  <a:pt x="6766560" y="28220"/>
                </a:cubicBezTo>
                <a:cubicBezTo>
                  <a:pt x="6794096" y="17205"/>
                  <a:pt x="6850966" y="84"/>
                  <a:pt x="6850966" y="84"/>
                </a:cubicBezTo>
                <a:cubicBezTo>
                  <a:pt x="6879102" y="4773"/>
                  <a:pt x="6910607" y="0"/>
                  <a:pt x="6935373" y="14152"/>
                </a:cubicBezTo>
                <a:cubicBezTo>
                  <a:pt x="6948248" y="21509"/>
                  <a:pt x="6941811" y="43640"/>
                  <a:pt x="6949440" y="56355"/>
                </a:cubicBezTo>
                <a:cubicBezTo>
                  <a:pt x="6956264" y="67728"/>
                  <a:pt x="6969290" y="74133"/>
                  <a:pt x="6977576" y="84490"/>
                </a:cubicBezTo>
                <a:cubicBezTo>
                  <a:pt x="6988138" y="97692"/>
                  <a:pt x="6997615" y="111850"/>
                  <a:pt x="7005711" y="126693"/>
                </a:cubicBezTo>
                <a:cubicBezTo>
                  <a:pt x="7026997" y="165717"/>
                  <a:pt x="7071182" y="267141"/>
                  <a:pt x="7104185" y="309573"/>
                </a:cubicBezTo>
                <a:cubicBezTo>
                  <a:pt x="7120471" y="330512"/>
                  <a:pt x="7141699" y="347087"/>
                  <a:pt x="7160456" y="365844"/>
                </a:cubicBezTo>
                <a:lnTo>
                  <a:pt x="7216726" y="422115"/>
                </a:lnTo>
                <a:cubicBezTo>
                  <a:pt x="7242892" y="448281"/>
                  <a:pt x="7251578" y="460642"/>
                  <a:pt x="7287065" y="478386"/>
                </a:cubicBezTo>
                <a:cubicBezTo>
                  <a:pt x="7327506" y="498606"/>
                  <a:pt x="7388869" y="500042"/>
                  <a:pt x="7427742" y="506521"/>
                </a:cubicBezTo>
                <a:cubicBezTo>
                  <a:pt x="7602165" y="535592"/>
                  <a:pt x="7358817" y="507928"/>
                  <a:pt x="7652825" y="534657"/>
                </a:cubicBezTo>
                <a:cubicBezTo>
                  <a:pt x="7717271" y="556138"/>
                  <a:pt x="7680199" y="548724"/>
                  <a:pt x="7765366" y="548724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ixaDeTexto 15"/>
          <p:cNvSpPr txBox="1"/>
          <p:nvPr/>
        </p:nvSpPr>
        <p:spPr>
          <a:xfrm>
            <a:off x="2699792" y="335699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sociedade</a:t>
            </a:r>
            <a:endParaRPr lang="en-US" sz="28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2987824" y="450912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psico-biologia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2699792" y="184482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Divindade</a:t>
            </a:r>
            <a:r>
              <a:rPr lang="en-US" sz="2800" dirty="0" smtClean="0"/>
              <a:t> - </a:t>
            </a:r>
            <a:r>
              <a:rPr lang="en-US" sz="2800" dirty="0" err="1" smtClean="0"/>
              <a:t>normas</a:t>
            </a:r>
            <a:endParaRPr lang="en-US" sz="2800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845305" y="1988840"/>
            <a:ext cx="1657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Deus </a:t>
            </a:r>
            <a:r>
              <a:rPr lang="en-US" sz="2400" dirty="0" err="1" smtClean="0">
                <a:solidFill>
                  <a:srgbClr val="FF0000"/>
                </a:solidFill>
              </a:rPr>
              <a:t>olha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para </a:t>
            </a:r>
            <a:r>
              <a:rPr lang="en-US" sz="2400" dirty="0" err="1" smtClean="0">
                <a:solidFill>
                  <a:srgbClr val="FF0000"/>
                </a:solidFill>
              </a:rPr>
              <a:t>baixo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5999046" y="4365104"/>
            <a:ext cx="26661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As </a:t>
            </a:r>
            <a:r>
              <a:rPr lang="en-US" sz="2400" dirty="0" err="1" smtClean="0">
                <a:solidFill>
                  <a:srgbClr val="FF0000"/>
                </a:solidFill>
              </a:rPr>
              <a:t>múltiplas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faces</a:t>
            </a: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humanas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olham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para </a:t>
            </a:r>
            <a:r>
              <a:rPr lang="en-US" sz="2400" dirty="0" err="1" smtClean="0">
                <a:solidFill>
                  <a:srgbClr val="FF0000"/>
                </a:solidFill>
              </a:rPr>
              <a:t>cima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125566" y="4365104"/>
            <a:ext cx="30973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Comunidades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olham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para </a:t>
            </a:r>
            <a:r>
              <a:rPr lang="en-US" sz="2400" dirty="0" err="1" smtClean="0">
                <a:solidFill>
                  <a:srgbClr val="FF0000"/>
                </a:solidFill>
              </a:rPr>
              <a:t>cima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6144536" y="1988840"/>
            <a:ext cx="2292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A </a:t>
            </a:r>
            <a:r>
              <a:rPr lang="en-US" sz="2400" dirty="0" err="1" smtClean="0">
                <a:solidFill>
                  <a:srgbClr val="FF0000"/>
                </a:solidFill>
              </a:rPr>
              <a:t>politica</a:t>
            </a:r>
            <a:endParaRPr lang="en-US" sz="2400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olha</a:t>
            </a:r>
            <a:r>
              <a:rPr lang="en-US" sz="2400" dirty="0" smtClean="0">
                <a:solidFill>
                  <a:srgbClr val="FF0000"/>
                </a:solidFill>
              </a:rPr>
              <a:t> para </a:t>
            </a:r>
            <a:r>
              <a:rPr lang="en-US" sz="2400" dirty="0" err="1" smtClean="0">
                <a:solidFill>
                  <a:srgbClr val="FF0000"/>
                </a:solidFill>
              </a:rPr>
              <a:t>baixo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/>
              <a:t>Dinâmicas Sociais e Modernização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 flipV="1">
            <a:off x="4140200" y="2349500"/>
            <a:ext cx="0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763713" y="3921125"/>
            <a:ext cx="475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3348038" y="3284538"/>
            <a:ext cx="14398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1763713" y="3921125"/>
            <a:ext cx="475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flipV="1">
            <a:off x="4140200" y="2349500"/>
            <a:ext cx="0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H="1">
            <a:off x="3348038" y="3284538"/>
            <a:ext cx="14398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763713" y="2708275"/>
            <a:ext cx="4686300" cy="2517775"/>
            <a:chOff x="1303" y="2171"/>
            <a:chExt cx="6282" cy="3398"/>
          </a:xfrm>
        </p:grpSpPr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3908" y="5102"/>
              <a:ext cx="2502" cy="4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6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Justiça social</a:t>
              </a:r>
              <a:endParaRPr lang="pt-PT"/>
            </a:p>
          </p:txBody>
        </p:sp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1303" y="2634"/>
              <a:ext cx="1685" cy="4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6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Exclusão</a:t>
              </a:r>
              <a:endParaRPr lang="pt-PT"/>
            </a:p>
          </p:txBody>
        </p:sp>
        <p:sp>
          <p:nvSpPr>
            <p:cNvPr id="7180" name="Text Box 12"/>
            <p:cNvSpPr txBox="1">
              <a:spLocks noChangeArrowheads="1"/>
            </p:cNvSpPr>
            <p:nvPr/>
          </p:nvSpPr>
          <p:spPr bwMode="auto">
            <a:xfrm>
              <a:off x="5133" y="2171"/>
              <a:ext cx="2452" cy="4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6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Controlo</a:t>
              </a:r>
              <a:endParaRPr lang="pt-PT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195513" y="2349500"/>
            <a:ext cx="1485900" cy="1714500"/>
            <a:chOff x="1303" y="1862"/>
            <a:chExt cx="1992" cy="2315"/>
          </a:xfrm>
        </p:grpSpPr>
        <p:sp>
          <p:nvSpPr>
            <p:cNvPr id="7182" name="Line 14"/>
            <p:cNvSpPr>
              <a:spLocks noChangeShapeType="1"/>
            </p:cNvSpPr>
            <p:nvPr/>
          </p:nvSpPr>
          <p:spPr bwMode="auto">
            <a:xfrm>
              <a:off x="1610" y="3251"/>
              <a:ext cx="459" cy="9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83" name="Line 15"/>
            <p:cNvSpPr>
              <a:spLocks noChangeShapeType="1"/>
            </p:cNvSpPr>
            <p:nvPr/>
          </p:nvSpPr>
          <p:spPr bwMode="auto">
            <a:xfrm flipV="1">
              <a:off x="2682" y="2016"/>
              <a:ext cx="613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1303" y="1862"/>
              <a:ext cx="1992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reclamação direitos</a:t>
              </a:r>
              <a:endParaRPr lang="pt-PT"/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1610" y="3251"/>
              <a:ext cx="1276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fechamento</a:t>
              </a:r>
              <a:endParaRPr lang="pt-PT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211638" y="2205038"/>
            <a:ext cx="1485900" cy="1733550"/>
            <a:chOff x="4061" y="1708"/>
            <a:chExt cx="1992" cy="2340"/>
          </a:xfrm>
        </p:grpSpPr>
        <p:sp>
          <p:nvSpPr>
            <p:cNvPr id="7187" name="Line 19"/>
            <p:cNvSpPr>
              <a:spLocks noChangeShapeType="1"/>
            </p:cNvSpPr>
            <p:nvPr/>
          </p:nvSpPr>
          <p:spPr bwMode="auto">
            <a:xfrm flipH="1" flipV="1">
              <a:off x="4367" y="2016"/>
              <a:ext cx="460" cy="3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4061" y="1708"/>
              <a:ext cx="1482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racionalização</a:t>
              </a:r>
              <a:endParaRPr lang="pt-PT"/>
            </a:p>
          </p:txBody>
        </p:sp>
        <p:sp>
          <p:nvSpPr>
            <p:cNvPr id="7189" name="Line 21"/>
            <p:cNvSpPr>
              <a:spLocks noChangeShapeType="1"/>
            </p:cNvSpPr>
            <p:nvPr/>
          </p:nvSpPr>
          <p:spPr bwMode="auto">
            <a:xfrm flipH="1">
              <a:off x="5185" y="2809"/>
              <a:ext cx="460" cy="7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0" name="Text Box 22"/>
            <p:cNvSpPr txBox="1">
              <a:spLocks noChangeArrowheads="1"/>
            </p:cNvSpPr>
            <p:nvPr/>
          </p:nvSpPr>
          <p:spPr bwMode="auto">
            <a:xfrm>
              <a:off x="4419" y="3580"/>
              <a:ext cx="1634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criminalização</a:t>
              </a:r>
              <a:endParaRPr lang="pt-PT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916238" y="3284538"/>
            <a:ext cx="4573587" cy="1600200"/>
            <a:chOff x="2222" y="3251"/>
            <a:chExt cx="6130" cy="2160"/>
          </a:xfrm>
        </p:grpSpPr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 flipV="1">
              <a:off x="5900" y="3251"/>
              <a:ext cx="612" cy="138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 flipH="1" flipV="1">
              <a:off x="2682" y="3868"/>
              <a:ext cx="919" cy="1543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4" name="Text Box 26"/>
            <p:cNvSpPr txBox="1">
              <a:spLocks noChangeArrowheads="1"/>
            </p:cNvSpPr>
            <p:nvPr/>
          </p:nvSpPr>
          <p:spPr bwMode="auto">
            <a:xfrm>
              <a:off x="2222" y="4331"/>
              <a:ext cx="1277" cy="4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revolução </a:t>
              </a:r>
              <a:endParaRPr lang="pt-PT"/>
            </a:p>
          </p:txBody>
        </p:sp>
        <p:sp>
          <p:nvSpPr>
            <p:cNvPr id="7195" name="Text Box 27"/>
            <p:cNvSpPr txBox="1">
              <a:spLocks noChangeArrowheads="1"/>
            </p:cNvSpPr>
            <p:nvPr/>
          </p:nvSpPr>
          <p:spPr bwMode="auto">
            <a:xfrm>
              <a:off x="6512" y="4485"/>
              <a:ext cx="1840" cy="4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institucionalização</a:t>
              </a:r>
              <a:endParaRPr lang="pt-PT"/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2411413" y="2133600"/>
            <a:ext cx="5029200" cy="2401888"/>
            <a:chOff x="1610" y="1708"/>
            <a:chExt cx="6742" cy="3243"/>
          </a:xfrm>
        </p:grpSpPr>
        <p:sp>
          <p:nvSpPr>
            <p:cNvPr id="7197" name="Line 29"/>
            <p:cNvSpPr>
              <a:spLocks noChangeShapeType="1"/>
            </p:cNvSpPr>
            <p:nvPr/>
          </p:nvSpPr>
          <p:spPr bwMode="auto">
            <a:xfrm>
              <a:off x="1610" y="3251"/>
              <a:ext cx="459" cy="9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1610" y="3251"/>
              <a:ext cx="1276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fechamento</a:t>
              </a:r>
              <a:endParaRPr lang="pt-PT"/>
            </a:p>
          </p:txBody>
        </p:sp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4061" y="1708"/>
              <a:ext cx="4291" cy="3243"/>
              <a:chOff x="4061" y="1708"/>
              <a:chExt cx="4291" cy="3243"/>
            </a:xfrm>
          </p:grpSpPr>
          <p:sp>
            <p:nvSpPr>
              <p:cNvPr id="7200" name="Line 32"/>
              <p:cNvSpPr>
                <a:spLocks noChangeShapeType="1"/>
              </p:cNvSpPr>
              <p:nvPr/>
            </p:nvSpPr>
            <p:spPr bwMode="auto">
              <a:xfrm flipV="1">
                <a:off x="5900" y="3251"/>
                <a:ext cx="612" cy="1388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7201" name="Text Box 33"/>
              <p:cNvSpPr txBox="1">
                <a:spLocks noChangeArrowheads="1"/>
              </p:cNvSpPr>
              <p:nvPr/>
            </p:nvSpPr>
            <p:spPr bwMode="auto">
              <a:xfrm>
                <a:off x="6512" y="4485"/>
                <a:ext cx="1840" cy="46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pt-PT" altLang="zh-CN" sz="1200">
                    <a:solidFill>
                      <a:srgbClr val="000000"/>
                    </a:solidFill>
                    <a:latin typeface="Times New Roman" pitchFamily="18" charset="0"/>
                    <a:ea typeface="SimSun" charset="-122"/>
                  </a:rPr>
                  <a:t>institucionalização</a:t>
                </a:r>
                <a:endParaRPr lang="pt-PT"/>
              </a:p>
            </p:txBody>
          </p:sp>
          <p:sp>
            <p:nvSpPr>
              <p:cNvPr id="7202" name="Line 34"/>
              <p:cNvSpPr>
                <a:spLocks noChangeShapeType="1"/>
              </p:cNvSpPr>
              <p:nvPr/>
            </p:nvSpPr>
            <p:spPr bwMode="auto">
              <a:xfrm flipH="1" flipV="1">
                <a:off x="4367" y="2016"/>
                <a:ext cx="460" cy="3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DotDot"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7203" name="Text Box 35"/>
              <p:cNvSpPr txBox="1">
                <a:spLocks noChangeArrowheads="1"/>
              </p:cNvSpPr>
              <p:nvPr/>
            </p:nvSpPr>
            <p:spPr bwMode="auto">
              <a:xfrm>
                <a:off x="4061" y="1708"/>
                <a:ext cx="1482" cy="466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pt-PT" altLang="zh-CN" sz="1200">
                    <a:solidFill>
                      <a:srgbClr val="000000"/>
                    </a:solidFill>
                    <a:latin typeface="Times New Roman" pitchFamily="18" charset="0"/>
                    <a:ea typeface="SimSun" charset="-122"/>
                  </a:rPr>
                  <a:t>racionalização</a:t>
                </a:r>
                <a:endParaRPr lang="pt-PT"/>
              </a:p>
            </p:txBody>
          </p:sp>
        </p:grpSp>
      </p:grp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2195513" y="2349500"/>
            <a:ext cx="3467100" cy="2157413"/>
            <a:chOff x="1354" y="1884"/>
            <a:chExt cx="4647" cy="2912"/>
          </a:xfrm>
        </p:grpSpPr>
        <p:sp>
          <p:nvSpPr>
            <p:cNvPr id="7205" name="Text Box 37"/>
            <p:cNvSpPr txBox="1">
              <a:spLocks noChangeArrowheads="1"/>
            </p:cNvSpPr>
            <p:nvPr/>
          </p:nvSpPr>
          <p:spPr bwMode="auto">
            <a:xfrm>
              <a:off x="4367" y="3559"/>
              <a:ext cx="1634" cy="4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criminalização</a:t>
              </a:r>
              <a:endParaRPr lang="pt-PT"/>
            </a:p>
          </p:txBody>
        </p:sp>
        <p:sp>
          <p:nvSpPr>
            <p:cNvPr id="7206" name="Text Box 38"/>
            <p:cNvSpPr txBox="1">
              <a:spLocks noChangeArrowheads="1"/>
            </p:cNvSpPr>
            <p:nvPr/>
          </p:nvSpPr>
          <p:spPr bwMode="auto">
            <a:xfrm>
              <a:off x="2222" y="4331"/>
              <a:ext cx="1277" cy="4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revolução </a:t>
              </a:r>
              <a:endParaRPr lang="pt-PT"/>
            </a:p>
          </p:txBody>
        </p:sp>
        <p:sp>
          <p:nvSpPr>
            <p:cNvPr id="7207" name="Text Box 39"/>
            <p:cNvSpPr txBox="1">
              <a:spLocks noChangeArrowheads="1"/>
            </p:cNvSpPr>
            <p:nvPr/>
          </p:nvSpPr>
          <p:spPr bwMode="auto">
            <a:xfrm>
              <a:off x="1354" y="1884"/>
              <a:ext cx="1992" cy="4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reclamação direitos</a:t>
              </a:r>
              <a:endParaRPr lang="pt-PT"/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3276600" y="2349500"/>
            <a:ext cx="2171700" cy="2514600"/>
            <a:chOff x="2682" y="2016"/>
            <a:chExt cx="2911" cy="3395"/>
          </a:xfrm>
        </p:grpSpPr>
        <p:sp>
          <p:nvSpPr>
            <p:cNvPr id="7209" name="Line 41"/>
            <p:cNvSpPr>
              <a:spLocks noChangeShapeType="1"/>
            </p:cNvSpPr>
            <p:nvPr/>
          </p:nvSpPr>
          <p:spPr bwMode="auto">
            <a:xfrm flipH="1" flipV="1">
              <a:off x="2682" y="3868"/>
              <a:ext cx="919" cy="1543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210" name="Line 42"/>
            <p:cNvSpPr>
              <a:spLocks noChangeShapeType="1"/>
            </p:cNvSpPr>
            <p:nvPr/>
          </p:nvSpPr>
          <p:spPr bwMode="auto">
            <a:xfrm flipH="1">
              <a:off x="5133" y="2788"/>
              <a:ext cx="460" cy="7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211" name="Line 43"/>
            <p:cNvSpPr>
              <a:spLocks noChangeShapeType="1"/>
            </p:cNvSpPr>
            <p:nvPr/>
          </p:nvSpPr>
          <p:spPr bwMode="auto">
            <a:xfrm flipV="1">
              <a:off x="2682" y="2016"/>
              <a:ext cx="613" cy="4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2051050" y="1125538"/>
            <a:ext cx="5616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/>
              <a:t>ciclo de solidariedade</a:t>
            </a:r>
          </a:p>
        </p:txBody>
      </p:sp>
      <p:sp>
        <p:nvSpPr>
          <p:cNvPr id="7213" name="Text Box 45"/>
          <p:cNvSpPr txBox="1">
            <a:spLocks noChangeArrowheads="1"/>
          </p:cNvSpPr>
          <p:nvPr/>
        </p:nvSpPr>
        <p:spPr bwMode="auto">
          <a:xfrm>
            <a:off x="2124075" y="1125538"/>
            <a:ext cx="5472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/>
              <a:t>ciclo emancipatório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2" grpId="0"/>
      <p:bldP spid="7212" grpId="1"/>
      <p:bldP spid="72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/>
          <a:lstStyle/>
          <a:p>
            <a:r>
              <a:rPr lang="pt-PT" sz="8000" dirty="0" err="1" smtClean="0"/>
              <a:t>The</a:t>
            </a:r>
            <a:r>
              <a:rPr lang="pt-PT" sz="8000" dirty="0" smtClean="0"/>
              <a:t> </a:t>
            </a:r>
            <a:r>
              <a:rPr lang="pt-PT" sz="8000" dirty="0" err="1" smtClean="0"/>
              <a:t>end</a:t>
            </a:r>
            <a:endParaRPr lang="pt-PT" sz="8000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http://iscte.pt/~apad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 smtClean="0">
                <a:hlinkClick r:id="rId4"/>
              </a:rPr>
              <a:t>http</a:t>
            </a:r>
            <a:r>
              <a:rPr lang="pt-PT" sz="2400" dirty="0">
                <a:hlinkClick r:id="rId4"/>
              </a:rPr>
              <a:t>://iscte.pt/~</a:t>
            </a:r>
            <a:r>
              <a:rPr lang="pt-PT" sz="2400" dirty="0" smtClean="0">
                <a:hlinkClick r:id="rId4"/>
              </a:rPr>
              <a:t>apad/estesp</a:t>
            </a:r>
            <a:endParaRPr lang="pt-PT" sz="2400" dirty="0" smtClean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 smtClean="0">
                <a:hlinkClick r:id="rId5"/>
              </a:rPr>
              <a:t>http://prezi.com/nquya3t7_bwf/espirito-e-sociedade</a:t>
            </a:r>
            <a:endParaRPr lang="pt-PT" sz="2400" dirty="0" smtClean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Sociedade abstracta</a:t>
            </a:r>
            <a:endParaRPr lang="pt-PT" dirty="0"/>
          </a:p>
        </p:txBody>
      </p:sp>
      <p:pic>
        <p:nvPicPr>
          <p:cNvPr id="41986" name="Picture 2" descr="http://www.ppublico.org/nfse/mage/images/stories/beneficios/socieda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021671"/>
            <a:ext cx="5214974" cy="3715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Minorias fora da sociedade</a:t>
            </a:r>
            <a:endParaRPr lang="pt-PT" dirty="0"/>
          </a:p>
        </p:txBody>
      </p:sp>
      <p:pic>
        <p:nvPicPr>
          <p:cNvPr id="44034" name="Picture 2" descr="http://1.bp.blogspot.com/-fd-ab8Qid_o/TeDPoOJeE7I/AAAAAAAARNU/0Ke-xuLF4BM/s1600/economia-cultura-e-sociedade-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143116"/>
            <a:ext cx="4286280" cy="42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Para </a:t>
            </a:r>
            <a:r>
              <a:rPr lang="en-US" sz="7200" dirty="0" err="1" smtClean="0"/>
              <a:t>que</a:t>
            </a:r>
            <a:r>
              <a:rPr lang="en-US" sz="7200" dirty="0" smtClean="0"/>
              <a:t> serve a </a:t>
            </a:r>
            <a:r>
              <a:rPr lang="en-US" sz="7200" dirty="0" err="1" smtClean="0"/>
              <a:t>sociologia</a:t>
            </a:r>
            <a:r>
              <a:rPr lang="en-US" sz="7200" dirty="0" smtClean="0"/>
              <a:t> </a:t>
            </a:r>
            <a:r>
              <a:rPr lang="en-US" sz="7200" dirty="0" err="1" smtClean="0"/>
              <a:t>em</a:t>
            </a:r>
            <a:r>
              <a:rPr lang="en-US" sz="7200" dirty="0" smtClean="0"/>
              <a:t> </a:t>
            </a:r>
            <a:r>
              <a:rPr lang="en-US" sz="7200" dirty="0" err="1" smtClean="0"/>
              <a:t>globalização</a:t>
            </a:r>
            <a:r>
              <a:rPr lang="en-US" sz="7200" dirty="0" smtClean="0"/>
              <a:t>? 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Argumento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Há</a:t>
            </a:r>
            <a:r>
              <a:rPr lang="en-US" dirty="0" smtClean="0"/>
              <a:t> um </a:t>
            </a:r>
            <a:r>
              <a:rPr lang="en-US" dirty="0" err="1" smtClean="0"/>
              <a:t>problema</a:t>
            </a:r>
            <a:r>
              <a:rPr lang="en-US" dirty="0" smtClean="0"/>
              <a:t> com as </a:t>
            </a:r>
            <a:r>
              <a:rPr lang="en-US" dirty="0" err="1" smtClean="0"/>
              <a:t>disciplinas</a:t>
            </a:r>
            <a:r>
              <a:rPr lang="en-US" dirty="0" smtClean="0"/>
              <a:t> das </a:t>
            </a:r>
            <a:r>
              <a:rPr lang="en-US" dirty="0" err="1" smtClean="0"/>
              <a:t>Ciência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Sociais</a:t>
            </a:r>
            <a:r>
              <a:rPr lang="en-US" dirty="0" smtClean="0"/>
              <a:t>: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comunicam</a:t>
            </a:r>
            <a:r>
              <a:rPr lang="en-US" dirty="0" smtClean="0"/>
              <a:t> entre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nem</a:t>
            </a:r>
            <a:r>
              <a:rPr lang="en-US" dirty="0" smtClean="0"/>
              <a:t> para fora do campo</a:t>
            </a:r>
          </a:p>
          <a:p>
            <a:endParaRPr lang="en-US" dirty="0" smtClean="0"/>
          </a:p>
          <a:p>
            <a:r>
              <a:rPr lang="en-US" dirty="0" smtClean="0"/>
              <a:t>O </a:t>
            </a:r>
            <a:r>
              <a:rPr lang="en-US" dirty="0" err="1" smtClean="0"/>
              <a:t>nome</a:t>
            </a:r>
            <a:r>
              <a:rPr lang="en-US" dirty="0" smtClean="0"/>
              <a:t> do </a:t>
            </a:r>
            <a:r>
              <a:rPr lang="en-US" dirty="0" err="1" smtClean="0"/>
              <a:t>problema</a:t>
            </a:r>
            <a:r>
              <a:rPr lang="en-US" dirty="0" smtClean="0"/>
              <a:t>: </a:t>
            </a:r>
            <a:r>
              <a:rPr lang="en-US" dirty="0" err="1" smtClean="0"/>
              <a:t>política</a:t>
            </a:r>
            <a:r>
              <a:rPr lang="en-US" dirty="0" smtClean="0"/>
              <a:t> </a:t>
            </a:r>
            <a:r>
              <a:rPr lang="en-US" b="1" dirty="0" err="1" smtClean="0"/>
              <a:t>centripeta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Precisamos</a:t>
            </a:r>
            <a:r>
              <a:rPr lang="en-US" dirty="0" smtClean="0"/>
              <a:t> de CS </a:t>
            </a:r>
            <a:r>
              <a:rPr lang="en-US" b="1" dirty="0" err="1" smtClean="0"/>
              <a:t>centrifugas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 </a:t>
            </a:r>
            <a:r>
              <a:rPr lang="en-GB" b="1" dirty="0" err="1" smtClean="0"/>
              <a:t>natureza</a:t>
            </a:r>
            <a:r>
              <a:rPr lang="en-GB" b="1" dirty="0" smtClean="0"/>
              <a:t> da </a:t>
            </a:r>
            <a:r>
              <a:rPr lang="en-GB" b="1" dirty="0" err="1" smtClean="0"/>
              <a:t>sociabilidade</a:t>
            </a:r>
            <a:r>
              <a:rPr lang="en-GB" b="1" dirty="0" smtClean="0"/>
              <a:t> </a:t>
            </a:r>
            <a:r>
              <a:rPr lang="en-GB" b="1" dirty="0" err="1" smtClean="0"/>
              <a:t>humana</a:t>
            </a:r>
            <a:r>
              <a:rPr lang="en-GB" b="1" dirty="0" smtClean="0"/>
              <a:t> </a:t>
            </a:r>
            <a:r>
              <a:rPr lang="en-GB" sz="2800" b="1" dirty="0" smtClean="0"/>
              <a:t>(</a:t>
            </a:r>
            <a:r>
              <a:rPr lang="en-GB" sz="2800" b="1" dirty="0" err="1" smtClean="0"/>
              <a:t>emoções</a:t>
            </a:r>
            <a:r>
              <a:rPr lang="en-GB" sz="2800" b="1" dirty="0" smtClean="0"/>
              <a:t>)</a:t>
            </a:r>
            <a:endParaRPr lang="pt-PT" dirty="0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999626" y="1864602"/>
            <a:ext cx="6755663" cy="3534447"/>
            <a:chOff x="1789" y="1759"/>
            <a:chExt cx="5847" cy="3549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789" y="2254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Feito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4572" y="2182"/>
              <a:ext cx="190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953" y="4478"/>
              <a:ext cx="1237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Sido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75856" y="5157192"/>
            <a:ext cx="1956104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Bem estar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043608" y="2996952"/>
            <a:ext cx="1956104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Medo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499992" y="2852936"/>
            <a:ext cx="2304256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Vergonha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1" name="Grupo 20"/>
          <p:cNvGrpSpPr/>
          <p:nvPr/>
        </p:nvGrpSpPr>
        <p:grpSpPr>
          <a:xfrm>
            <a:off x="539552" y="3212976"/>
            <a:ext cx="6840760" cy="2999394"/>
            <a:chOff x="539552" y="3212976"/>
            <a:chExt cx="6840760" cy="2999394"/>
          </a:xfrm>
        </p:grpSpPr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4139952" y="3212976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/>
                <a:t>de s</a:t>
              </a:r>
              <a:r>
                <a:rPr lang="pt-PT" sz="2600" i="1" dirty="0" smtClean="0"/>
                <a:t>er acusado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539552" y="335699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pt-PT" sz="2600" i="1" dirty="0" smtClean="0">
                  <a:ea typeface="Times New Roman" pitchFamily="18" charset="0"/>
                </a:rPr>
                <a:t>de isolamento social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2627784" y="551723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>
                  <a:ea typeface="Times New Roman" pitchFamily="18" charset="0"/>
                </a:rPr>
                <a:t>v</a:t>
              </a:r>
              <a:r>
                <a:rPr lang="pt-PT" sz="2600" i="1" dirty="0" smtClean="0">
                  <a:ea typeface="Times New Roman" pitchFamily="18" charset="0"/>
                </a:rPr>
                <a:t>ergonha e medo de estar frágil (morte)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 </a:t>
            </a:r>
            <a:r>
              <a:rPr lang="en-GB" b="1" dirty="0" err="1" smtClean="0"/>
              <a:t>natureza</a:t>
            </a:r>
            <a:r>
              <a:rPr lang="en-GB" b="1" dirty="0" smtClean="0"/>
              <a:t> da </a:t>
            </a:r>
            <a:r>
              <a:rPr lang="en-GB" b="1" dirty="0" err="1" smtClean="0"/>
              <a:t>sociabilidade</a:t>
            </a:r>
            <a:r>
              <a:rPr lang="en-GB" b="1" dirty="0" smtClean="0"/>
              <a:t> </a:t>
            </a:r>
            <a:r>
              <a:rPr lang="en-GB" b="1" dirty="0" err="1" smtClean="0"/>
              <a:t>humana</a:t>
            </a:r>
            <a:r>
              <a:rPr lang="en-GB" b="1" dirty="0" smtClean="0"/>
              <a:t> </a:t>
            </a:r>
            <a:r>
              <a:rPr lang="en-GB" sz="2800" b="1" dirty="0" smtClean="0"/>
              <a:t>(</a:t>
            </a:r>
            <a:r>
              <a:rPr lang="en-GB" sz="2800" b="1" dirty="0" err="1" smtClean="0"/>
              <a:t>níveis</a:t>
            </a:r>
            <a:r>
              <a:rPr lang="en-GB" sz="2800" b="1" dirty="0" smtClean="0"/>
              <a:t>)</a:t>
            </a:r>
            <a:endParaRPr lang="pt-PT" dirty="0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999626" y="1864602"/>
            <a:ext cx="6755663" cy="3534447"/>
            <a:chOff x="1789" y="1759"/>
            <a:chExt cx="5847" cy="3549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789" y="2254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Feito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4572" y="2182"/>
              <a:ext cx="190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953" y="4478"/>
              <a:ext cx="1237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Sido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75855" y="5157192"/>
            <a:ext cx="2266829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Justiça social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91614" y="3018563"/>
            <a:ext cx="2172128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Globalização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995937" y="2852936"/>
            <a:ext cx="2808312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Direitos humanos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2" name="Grupo 21"/>
          <p:cNvGrpSpPr/>
          <p:nvPr/>
        </p:nvGrpSpPr>
        <p:grpSpPr>
          <a:xfrm>
            <a:off x="471305" y="3218791"/>
            <a:ext cx="6465678" cy="2993579"/>
            <a:chOff x="471305" y="3218791"/>
            <a:chExt cx="6465678" cy="2993579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3696623" y="3218791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/>
                <a:t>esperança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471305" y="335699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pt-PT" sz="2600" i="1" dirty="0" smtClean="0">
                  <a:ea typeface="Times New Roman" pitchFamily="18" charset="0"/>
                </a:rPr>
                <a:t>herança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2789089" y="551723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>
                  <a:ea typeface="Times New Roman" pitchFamily="18" charset="0"/>
                </a:rPr>
                <a:t>graus de liberdade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91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 </a:t>
            </a:r>
            <a:r>
              <a:rPr lang="en-GB" b="1" dirty="0" err="1" smtClean="0"/>
              <a:t>natureza</a:t>
            </a:r>
            <a:r>
              <a:rPr lang="en-GB" b="1" dirty="0" smtClean="0"/>
              <a:t> da </a:t>
            </a:r>
            <a:r>
              <a:rPr lang="en-GB" b="1" dirty="0" err="1" smtClean="0"/>
              <a:t>sociabilidade</a:t>
            </a:r>
            <a:r>
              <a:rPr lang="en-GB" b="1" dirty="0" smtClean="0"/>
              <a:t> </a:t>
            </a:r>
            <a:r>
              <a:rPr lang="en-GB" b="1" dirty="0" err="1" smtClean="0"/>
              <a:t>humana</a:t>
            </a:r>
            <a:r>
              <a:rPr lang="en-GB" b="1" dirty="0" smtClean="0"/>
              <a:t> </a:t>
            </a:r>
            <a:r>
              <a:rPr lang="en-GB" sz="2800" b="1" dirty="0" smtClean="0"/>
              <a:t>(</a:t>
            </a:r>
            <a:r>
              <a:rPr lang="en-GB" sz="2800" b="1" dirty="0" err="1" smtClean="0"/>
              <a:t>filosofias</a:t>
            </a:r>
            <a:r>
              <a:rPr lang="en-GB" sz="2800" b="1" dirty="0" smtClean="0"/>
              <a:t>)</a:t>
            </a:r>
            <a:endParaRPr lang="pt-PT" dirty="0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999626" y="1864602"/>
            <a:ext cx="6755663" cy="3534447"/>
            <a:chOff x="1789" y="1759"/>
            <a:chExt cx="5847" cy="3549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789" y="2254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Feito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4572" y="2182"/>
              <a:ext cx="190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953" y="4478"/>
              <a:ext cx="1237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Sido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75855" y="5157192"/>
            <a:ext cx="2266829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Realismo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1692" y="3018563"/>
            <a:ext cx="3096343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Institucionalismo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995937" y="2852936"/>
            <a:ext cx="2808312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Idealismo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2" name="Grupo 21"/>
          <p:cNvGrpSpPr/>
          <p:nvPr/>
        </p:nvGrpSpPr>
        <p:grpSpPr>
          <a:xfrm>
            <a:off x="471305" y="3218791"/>
            <a:ext cx="6465678" cy="2993579"/>
            <a:chOff x="471305" y="3218791"/>
            <a:chExt cx="6465678" cy="2993579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3696623" y="3218791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/>
                <a:t>China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471305" y="335699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pt-PT" sz="2600" i="1" dirty="0" smtClean="0">
                  <a:ea typeface="Times New Roman" pitchFamily="18" charset="0"/>
                </a:rPr>
                <a:t>Europa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2789089" y="551723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>
                  <a:ea typeface="Times New Roman" pitchFamily="18" charset="0"/>
                </a:rPr>
                <a:t>EUA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6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 </a:t>
            </a:r>
            <a:r>
              <a:rPr lang="en-GB" b="1" dirty="0" err="1" smtClean="0"/>
              <a:t>natureza</a:t>
            </a:r>
            <a:r>
              <a:rPr lang="en-GB" b="1" dirty="0" smtClean="0"/>
              <a:t> da </a:t>
            </a:r>
            <a:r>
              <a:rPr lang="en-GB" b="1" dirty="0" err="1" smtClean="0"/>
              <a:t>sociabilidade</a:t>
            </a:r>
            <a:r>
              <a:rPr lang="en-GB" b="1" dirty="0" smtClean="0"/>
              <a:t> </a:t>
            </a:r>
            <a:r>
              <a:rPr lang="en-GB" b="1" dirty="0" err="1" smtClean="0"/>
              <a:t>humana</a:t>
            </a:r>
            <a:r>
              <a:rPr lang="en-GB" b="1" dirty="0" smtClean="0"/>
              <a:t> </a:t>
            </a:r>
            <a:r>
              <a:rPr lang="en-GB" sz="2800" b="1" dirty="0" smtClean="0"/>
              <a:t>(</a:t>
            </a:r>
            <a:r>
              <a:rPr lang="en-GB" sz="2800" b="1" dirty="0" err="1" smtClean="0"/>
              <a:t>economias</a:t>
            </a:r>
            <a:r>
              <a:rPr lang="en-GB" sz="2800" b="1" dirty="0" smtClean="0"/>
              <a:t>)</a:t>
            </a:r>
            <a:endParaRPr lang="pt-PT" dirty="0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999626" y="1864602"/>
            <a:ext cx="6755663" cy="3534447"/>
            <a:chOff x="1789" y="1759"/>
            <a:chExt cx="5847" cy="3549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789" y="2254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Feito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4572" y="2182"/>
              <a:ext cx="190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Dito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953" y="4478"/>
              <a:ext cx="1237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Sido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131841" y="5157192"/>
            <a:ext cx="2410844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Comunitarismo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1692" y="3018563"/>
            <a:ext cx="3096343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Etno</a:t>
            </a: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centrismo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768632" y="2859505"/>
            <a:ext cx="3168351" cy="6951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Ordem</a:t>
            </a:r>
            <a:r>
              <a:rPr kumimoji="0" lang="pt-PT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hierárquica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2" name="Grupo 21"/>
          <p:cNvGrpSpPr/>
          <p:nvPr/>
        </p:nvGrpSpPr>
        <p:grpSpPr>
          <a:xfrm>
            <a:off x="471305" y="3218791"/>
            <a:ext cx="6465678" cy="2993579"/>
            <a:chOff x="471305" y="3218791"/>
            <a:chExt cx="6465678" cy="2993579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3696623" y="3218791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/>
                <a:t>China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471305" y="335699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pt-PT" sz="2600" i="1" dirty="0" smtClean="0">
                  <a:ea typeface="Times New Roman" pitchFamily="18" charset="0"/>
                </a:rPr>
                <a:t>Europa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2789089" y="5517232"/>
              <a:ext cx="3240360" cy="69513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0"/>
                </a:srgb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2600" i="1" dirty="0" smtClean="0">
                  <a:ea typeface="Times New Roman" pitchFamily="18" charset="0"/>
                </a:rPr>
                <a:t>EUA</a:t>
              </a:r>
              <a:endParaRPr kumimoji="0" lang="pt-PT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70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rgbClr val="FFFFFF">
            <a:alpha val="0"/>
          </a:srgbClr>
        </a:solidFill>
        <a:ln w="9525">
          <a:solidFill>
            <a:srgbClr val="000000"/>
          </a:solidFill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600" b="0" i="0" u="none" strike="noStrike" cap="none" normalizeH="0" baseline="0" dirty="0" err="1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</a:defRPr>
        </a:defPPr>
      </a:lstStyle>
    </a:txDef>
  </a:objectDefaults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257</Words>
  <Application>Microsoft Office PowerPoint</Application>
  <PresentationFormat>Apresentação no Ecrã (4:3)</PresentationFormat>
  <Paragraphs>112</Paragraphs>
  <Slides>13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Modelo de apresentação predefinido</vt:lpstr>
      <vt:lpstr>Globalização, Justiça Social e Direitos Humanos</vt:lpstr>
      <vt:lpstr>Sociedade abstracta</vt:lpstr>
      <vt:lpstr>Minorias fora da sociedade</vt:lpstr>
      <vt:lpstr>Apresentação do PowerPoint</vt:lpstr>
      <vt:lpstr>Argumento </vt:lpstr>
      <vt:lpstr>A natureza da sociabilidade humana (emoções)</vt:lpstr>
      <vt:lpstr>A natureza da sociabilidade humana (níveis)</vt:lpstr>
      <vt:lpstr>A natureza da sociabilidade humana (filosofias)</vt:lpstr>
      <vt:lpstr>A natureza da sociabilidade humana (economias)</vt:lpstr>
      <vt:lpstr>A natureza da sociabilidade humana (consciência)</vt:lpstr>
      <vt:lpstr>Utopia social cartesiana</vt:lpstr>
      <vt:lpstr>Dinâmicas Sociais e Modernização</vt:lpstr>
      <vt:lpstr>The end</vt:lpstr>
    </vt:vector>
  </TitlesOfParts>
  <Company>O nome da sua organização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O seu nome de utilizador</dc:creator>
  <cp:lastModifiedBy>Antonio Dores</cp:lastModifiedBy>
  <cp:revision>172</cp:revision>
  <dcterms:created xsi:type="dcterms:W3CDTF">2005-12-05T12:20:13Z</dcterms:created>
  <dcterms:modified xsi:type="dcterms:W3CDTF">2014-12-03T11:02:43Z</dcterms:modified>
</cp:coreProperties>
</file>